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96" r:id="rId3"/>
    <p:sldId id="257" r:id="rId4"/>
    <p:sldId id="283" r:id="rId5"/>
    <p:sldId id="284" r:id="rId6"/>
    <p:sldId id="279" r:id="rId7"/>
    <p:sldId id="305" r:id="rId8"/>
    <p:sldId id="260" r:id="rId9"/>
    <p:sldId id="261" r:id="rId10"/>
    <p:sldId id="264" r:id="rId11"/>
    <p:sldId id="265" r:id="rId12"/>
    <p:sldId id="266" r:id="rId13"/>
    <p:sldId id="304" r:id="rId14"/>
    <p:sldId id="306" r:id="rId15"/>
    <p:sldId id="307" r:id="rId16"/>
    <p:sldId id="310" r:id="rId17"/>
    <p:sldId id="308" r:id="rId18"/>
    <p:sldId id="309" r:id="rId19"/>
    <p:sldId id="269" r:id="rId20"/>
    <p:sldId id="293" r:id="rId21"/>
    <p:sldId id="316" r:id="rId22"/>
    <p:sldId id="317" r:id="rId23"/>
    <p:sldId id="312" r:id="rId24"/>
    <p:sldId id="300" r:id="rId25"/>
    <p:sldId id="313" r:id="rId26"/>
    <p:sldId id="288" r:id="rId27"/>
    <p:sldId id="314" r:id="rId28"/>
    <p:sldId id="292" r:id="rId29"/>
    <p:sldId id="282" r:id="rId30"/>
    <p:sldId id="315" r:id="rId3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Маша" initials="М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981" autoAdjust="0"/>
  </p:normalViewPr>
  <p:slideViewPr>
    <p:cSldViewPr>
      <p:cViewPr>
        <p:scale>
          <a:sx n="66" d="100"/>
          <a:sy n="66" d="100"/>
        </p:scale>
        <p:origin x="-1276" y="-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4" Type="http://schemas.openxmlformats.org/officeDocument/2006/relationships/image" Target="../media/image3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B943E0-DA59-4AAF-B19E-907868F44DAC}" type="datetimeFigureOut">
              <a:rPr lang="ru-RU" smtClean="0"/>
              <a:pPr/>
              <a:t>31.05.2022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8E1C1B-8C11-44F4-9A50-727777EEB5C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Взаимодействия первичной частицы с ядрами атомов воздуха.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E1C1B-8C11-44F4-9A50-727777EEB5C8}" type="slidenum">
              <a:rPr lang="ru-RU" smtClean="0"/>
              <a:pPr/>
              <a:t>4</a:t>
            </a:fld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P, E </a:t>
            </a:r>
            <a:r>
              <a:rPr lang="ru-RU" dirty="0" smtClean="0"/>
              <a:t>и </a:t>
            </a:r>
            <a:r>
              <a:rPr lang="en-US" dirty="0" smtClean="0"/>
              <a:t>S, I</a:t>
            </a:r>
            <a:r>
              <a:rPr lang="ru-RU" dirty="0" smtClean="0"/>
              <a:t>.</a:t>
            </a:r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E1C1B-8C11-44F4-9A50-727777EEB5C8}" type="slidenum">
              <a:rPr lang="ru-RU" smtClean="0"/>
              <a:pPr/>
              <a:t>18</a:t>
            </a:fld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1200" b="1" dirty="0" smtClean="0"/>
              <a:t>(</a:t>
            </a:r>
            <a:r>
              <a:rPr lang="en-US" sz="1200" b="1" dirty="0" smtClean="0"/>
              <a:t>P</a:t>
            </a:r>
            <a:r>
              <a:rPr lang="ru-RU" sz="1200" b="1" dirty="0" smtClean="0"/>
              <a:t> +</a:t>
            </a:r>
            <a:r>
              <a:rPr lang="en-US" sz="1200" b="1" dirty="0" smtClean="0"/>
              <a:t> E</a:t>
            </a:r>
            <a:r>
              <a:rPr lang="ru-RU" sz="1200" b="1" dirty="0" smtClean="0"/>
              <a:t>)</a:t>
            </a:r>
            <a:r>
              <a:rPr lang="en-US" sz="1200" b="1" dirty="0" smtClean="0"/>
              <a:t>*(I + S)</a:t>
            </a:r>
            <a:r>
              <a:rPr lang="ru-RU" sz="1200" b="1" dirty="0" smtClean="0"/>
              <a:t>/</a:t>
            </a:r>
            <a:r>
              <a:rPr lang="en-US" sz="1200" b="1" dirty="0" smtClean="0"/>
              <a:t>4.</a:t>
            </a:r>
            <a:r>
              <a:rPr lang="en-US" sz="1200" b="1" baseline="0" dirty="0" smtClean="0"/>
              <a:t> </a:t>
            </a:r>
            <a:r>
              <a:rPr lang="ru-RU" sz="1200" b="1" baseline="0" dirty="0" smtClean="0"/>
              <a:t>Единица будет, когда внутри семейств выделяются кластеры, содержащие только одну частицу.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E1C1B-8C11-44F4-9A50-727777EEB5C8}" type="slidenum">
              <a:rPr lang="ru-RU" smtClean="0"/>
              <a:pPr/>
              <a:t>20</a:t>
            </a:fld>
            <a:endParaRPr 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Сказать,</a:t>
            </a:r>
            <a:r>
              <a:rPr lang="ru-RU" baseline="0" dirty="0" smtClean="0"/>
              <a:t> что это еще одна характеристика качества. Среднее число последних взаимодействий (</a:t>
            </a:r>
            <a:r>
              <a:rPr lang="ru-RU" baseline="0" dirty="0" err="1" smtClean="0"/>
              <a:t>пв</a:t>
            </a:r>
            <a:r>
              <a:rPr lang="ru-RU" baseline="0" dirty="0" smtClean="0"/>
              <a:t>).  Ошибка </a:t>
            </a:r>
            <a:r>
              <a:rPr lang="en-US" baseline="0" dirty="0" err="1" smtClean="0"/>
              <a:t>rmse</a:t>
            </a:r>
            <a:r>
              <a:rPr lang="ru-RU" baseline="0" dirty="0" smtClean="0"/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E1C1B-8C11-44F4-9A50-727777EEB5C8}" type="slidenum">
              <a:rPr lang="ru-RU" smtClean="0"/>
              <a:pPr/>
              <a:t>23</a:t>
            </a:fld>
            <a:endParaRPr 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Сказать,</a:t>
            </a:r>
            <a:r>
              <a:rPr lang="ru-RU" baseline="0" dirty="0" smtClean="0"/>
              <a:t> что это еще одна характеристика качества.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E1C1B-8C11-44F4-9A50-727777EEB5C8}" type="slidenum">
              <a:rPr lang="ru-RU" smtClean="0"/>
              <a:pPr/>
              <a:t>24</a:t>
            </a:fld>
            <a:endParaRPr 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Сказать,</a:t>
            </a:r>
            <a:r>
              <a:rPr lang="ru-RU" baseline="0" dirty="0" smtClean="0"/>
              <a:t> что кросс-энтропия </a:t>
            </a:r>
            <a:r>
              <a:rPr lang="en-US" baseline="0" dirty="0" smtClean="0"/>
              <a:t>H(</a:t>
            </a:r>
            <a:r>
              <a:rPr lang="en-US" baseline="0" dirty="0" err="1" smtClean="0"/>
              <a:t>x,y</a:t>
            </a:r>
            <a:r>
              <a:rPr lang="en-US" baseline="0" dirty="0" smtClean="0"/>
              <a:t>)</a:t>
            </a:r>
            <a:r>
              <a:rPr lang="ru-RU" baseline="0" dirty="0" smtClean="0"/>
              <a:t> мера близости распределений.</a:t>
            </a:r>
            <a:r>
              <a:rPr lang="en-US" baseline="0" dirty="0" smtClean="0"/>
              <a:t> </a:t>
            </a:r>
            <a:r>
              <a:rPr lang="ru-RU" baseline="0" dirty="0" smtClean="0"/>
              <a:t>От нуля до бесконечности.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E1C1B-8C11-44F4-9A50-727777EEB5C8}" type="slidenum">
              <a:rPr lang="ru-RU" smtClean="0"/>
              <a:pPr/>
              <a:t>26</a:t>
            </a:fld>
            <a:endParaRPr 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Сказать,</a:t>
            </a:r>
            <a:r>
              <a:rPr lang="ru-RU" baseline="0" dirty="0" smtClean="0"/>
              <a:t> что кросс-энтропия </a:t>
            </a:r>
            <a:r>
              <a:rPr lang="en-US" baseline="0" dirty="0" smtClean="0"/>
              <a:t>H(</a:t>
            </a:r>
            <a:r>
              <a:rPr lang="en-US" baseline="0" dirty="0" err="1" smtClean="0"/>
              <a:t>x,y</a:t>
            </a:r>
            <a:r>
              <a:rPr lang="en-US" baseline="0" dirty="0" smtClean="0"/>
              <a:t>)</a:t>
            </a:r>
            <a:r>
              <a:rPr lang="ru-RU" baseline="0" dirty="0" smtClean="0"/>
              <a:t> мера близости распределений.</a:t>
            </a:r>
            <a:r>
              <a:rPr lang="en-US" baseline="0" dirty="0" smtClean="0"/>
              <a:t> </a:t>
            </a:r>
            <a:r>
              <a:rPr lang="ru-RU" baseline="0" dirty="0" smtClean="0"/>
              <a:t>От нуля </a:t>
            </a:r>
            <a:r>
              <a:rPr lang="ru-RU" baseline="0" smtClean="0"/>
              <a:t>до бесконечности.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E1C1B-8C11-44F4-9A50-727777EEB5C8}" type="slidenum">
              <a:rPr lang="ru-RU" smtClean="0"/>
              <a:pPr/>
              <a:t>27</a:t>
            </a:fld>
            <a:endParaRPr lang="ru-R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Наличие</a:t>
            </a:r>
            <a:r>
              <a:rPr lang="ru-RU" baseline="0" dirty="0" smtClean="0"/>
              <a:t> корреляций хорошо с точки зрение физики (априорно предполагаемое).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E1C1B-8C11-44F4-9A50-727777EEB5C8}" type="slidenum">
              <a:rPr lang="ru-RU" smtClean="0"/>
              <a:pPr/>
              <a:t>28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baseline="0" dirty="0" smtClean="0"/>
              <a:t>Множество алгоритмов кластеризации. Сказать о модели.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E1C1B-8C11-44F4-9A50-727777EEB5C8}" type="slidenum">
              <a:rPr lang="ru-RU" smtClean="0"/>
              <a:pPr/>
              <a:t>6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ПКЛ – первичные космические лучи.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E1C1B-8C11-44F4-9A50-727777EEB5C8}" type="slidenum">
              <a:rPr lang="ru-RU" smtClean="0"/>
              <a:pPr/>
              <a:t>7</a:t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Разбиение</a:t>
            </a:r>
            <a:r>
              <a:rPr lang="ru-RU" baseline="0" dirty="0" smtClean="0"/>
              <a:t> на интервалы связано с тем, что существуют пороговые и краевые эффекты, которые отличаются в </a:t>
            </a:r>
            <a:r>
              <a:rPr lang="ru-RU" baseline="0" dirty="0" err="1" smtClean="0"/>
              <a:t>эксп</a:t>
            </a:r>
            <a:r>
              <a:rPr lang="ru-RU" baseline="0" dirty="0" smtClean="0"/>
              <a:t>. И мод. Расчетах. </a:t>
            </a:r>
          </a:p>
          <a:p>
            <a:r>
              <a:rPr lang="ru-RU" baseline="0" dirty="0" smtClean="0"/>
              <a:t>Почему Манна-Уитни?</a:t>
            </a:r>
            <a:br>
              <a:rPr lang="ru-RU" baseline="0" dirty="0" smtClean="0"/>
            </a:br>
            <a:r>
              <a:rPr lang="ru-RU" baseline="0" dirty="0" smtClean="0"/>
              <a:t>Если разница между средними и дисперсиями невелика, но две частотные функции заметно отличаются формой, то критерий Колмогорова-Смирнова не будет мощным критерием (Кобзарь).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E1C1B-8C11-44F4-9A50-727777EEB5C8}" type="slidenum">
              <a:rPr lang="ru-RU" smtClean="0"/>
              <a:pPr/>
              <a:t>9</a:t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1200" dirty="0" smtClean="0"/>
              <a:t>Пороговый эффект. В модельных расчетах есть частицы</a:t>
            </a:r>
            <a:r>
              <a:rPr lang="ru-RU" sz="1200" baseline="0" dirty="0" smtClean="0"/>
              <a:t> с энергиями, которые не регистрируются в эксперименте из-за неточности измерений.</a:t>
            </a:r>
            <a:endParaRPr lang="ru-RU" sz="120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E1C1B-8C11-44F4-9A50-727777EEB5C8}" type="slidenum">
              <a:rPr lang="ru-RU" smtClean="0"/>
              <a:pPr/>
              <a:t>10</a:t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где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E1C1B-8C11-44F4-9A50-727777EEB5C8}" type="slidenum">
              <a:rPr lang="ru-RU" smtClean="0"/>
              <a:pPr/>
              <a:t>11</a:t>
            </a:fld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Выбор числа кластеров.</a:t>
            </a:r>
            <a:r>
              <a:rPr lang="en-US" dirty="0" smtClean="0"/>
              <a:t> P(X&lt;</a:t>
            </a:r>
            <a:r>
              <a:rPr lang="en-US" dirty="0" err="1" smtClean="0"/>
              <a:t>pN</a:t>
            </a:r>
            <a:r>
              <a:rPr lang="en-US" dirty="0" smtClean="0"/>
              <a:t>) = N/100.</a:t>
            </a:r>
            <a:r>
              <a:rPr lang="en-US" baseline="0" dirty="0" smtClean="0"/>
              <a:t> </a:t>
            </a:r>
            <a:r>
              <a:rPr lang="ru-RU" baseline="0" dirty="0" smtClean="0"/>
              <a:t>Перцентиль выбирается, потому что хорошо описывает вид распределения физической характеристики. Перцентиль – квантиль уровня одной сотой.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E1C1B-8C11-44F4-9A50-727777EEB5C8}" type="slidenum">
              <a:rPr lang="ru-RU" smtClean="0"/>
              <a:pPr/>
              <a:t>13</a:t>
            </a:fld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48 </a:t>
            </a:r>
            <a:r>
              <a:rPr lang="ru-RU" dirty="0" err="1" smtClean="0"/>
              <a:t>ТэВ</a:t>
            </a:r>
            <a:r>
              <a:rPr lang="ru-RU" baseline="0" dirty="0" smtClean="0"/>
              <a:t> см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E1C1B-8C11-44F4-9A50-727777EEB5C8}" type="slidenum">
              <a:rPr lang="ru-RU" smtClean="0"/>
              <a:pPr/>
              <a:t>15</a:t>
            </a:fld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 </a:t>
            </a:r>
            <a:r>
              <a:rPr lang="ru-RU" dirty="0" smtClean="0"/>
              <a:t>и </a:t>
            </a:r>
            <a:r>
              <a:rPr lang="en-US" dirty="0" smtClean="0"/>
              <a:t>E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E1C1B-8C11-44F4-9A50-727777EEB5C8}" type="slidenum">
              <a:rPr lang="ru-RU" smtClean="0"/>
              <a:pPr/>
              <a:t>17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3A2EA-5464-4C9C-A044-34649A5C7495}" type="datetimeFigureOut">
              <a:rPr lang="ru-RU" smtClean="0"/>
              <a:pPr/>
              <a:t>31.05.2022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29DF9-0E18-455B-B945-84CCFC35A01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3A2EA-5464-4C9C-A044-34649A5C7495}" type="datetimeFigureOut">
              <a:rPr lang="ru-RU" smtClean="0"/>
              <a:pPr/>
              <a:t>31.05.2022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29DF9-0E18-455B-B945-84CCFC35A01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3A2EA-5464-4C9C-A044-34649A5C7495}" type="datetimeFigureOut">
              <a:rPr lang="ru-RU" smtClean="0"/>
              <a:pPr/>
              <a:t>31.05.2022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29DF9-0E18-455B-B945-84CCFC35A01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3A2EA-5464-4C9C-A044-34649A5C7495}" type="datetimeFigureOut">
              <a:rPr lang="ru-RU" smtClean="0"/>
              <a:pPr/>
              <a:t>31.05.2022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29DF9-0E18-455B-B945-84CCFC35A01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3A2EA-5464-4C9C-A044-34649A5C7495}" type="datetimeFigureOut">
              <a:rPr lang="ru-RU" smtClean="0"/>
              <a:pPr/>
              <a:t>31.05.2022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29DF9-0E18-455B-B945-84CCFC35A01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3A2EA-5464-4C9C-A044-34649A5C7495}" type="datetimeFigureOut">
              <a:rPr lang="ru-RU" smtClean="0"/>
              <a:pPr/>
              <a:t>31.05.2022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29DF9-0E18-455B-B945-84CCFC35A01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3A2EA-5464-4C9C-A044-34649A5C7495}" type="datetimeFigureOut">
              <a:rPr lang="ru-RU" smtClean="0"/>
              <a:pPr/>
              <a:t>31.05.2022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29DF9-0E18-455B-B945-84CCFC35A01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3A2EA-5464-4C9C-A044-34649A5C7495}" type="datetimeFigureOut">
              <a:rPr lang="ru-RU" smtClean="0"/>
              <a:pPr/>
              <a:t>31.05.2022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29DF9-0E18-455B-B945-84CCFC35A01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3A2EA-5464-4C9C-A044-34649A5C7495}" type="datetimeFigureOut">
              <a:rPr lang="ru-RU" smtClean="0"/>
              <a:pPr/>
              <a:t>31.05.2022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29DF9-0E18-455B-B945-84CCFC35A01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3A2EA-5464-4C9C-A044-34649A5C7495}" type="datetimeFigureOut">
              <a:rPr lang="ru-RU" smtClean="0"/>
              <a:pPr/>
              <a:t>31.05.2022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29DF9-0E18-455B-B945-84CCFC35A01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3A2EA-5464-4C9C-A044-34649A5C7495}" type="datetimeFigureOut">
              <a:rPr lang="ru-RU" smtClean="0"/>
              <a:pPr/>
              <a:t>31.05.2022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29DF9-0E18-455B-B945-84CCFC35A01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3A2EA-5464-4C9C-A044-34649A5C7495}" type="datetimeFigureOut">
              <a:rPr lang="ru-RU" smtClean="0"/>
              <a:pPr/>
              <a:t>31.05.2022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29DF9-0E18-455B-B945-84CCFC35A01E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6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9.bin"/><Relationship Id="rId5" Type="http://schemas.openxmlformats.org/officeDocument/2006/relationships/oleObject" Target="../embeddings/oleObject8.bin"/><Relationship Id="rId4" Type="http://schemas.openxmlformats.org/officeDocument/2006/relationships/oleObject" Target="../embeddings/oleObject7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3.bin"/><Relationship Id="rId5" Type="http://schemas.openxmlformats.org/officeDocument/2006/relationships/oleObject" Target="../embeddings/oleObject12.bin"/><Relationship Id="rId4" Type="http://schemas.openxmlformats.org/officeDocument/2006/relationships/oleObject" Target="../embeddings/oleObject1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oleObject" Target="../embeddings/oleObject14.bin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OPTICS_algorithm" TargetMode="External"/><Relationship Id="rId3" Type="http://schemas.openxmlformats.org/officeDocument/2006/relationships/hyperlink" Target="https://github.com/MaryIzo/coursework" TargetMode="External"/><Relationship Id="rId7" Type="http://schemas.openxmlformats.org/officeDocument/2006/relationships/hyperlink" Target="https://www.geeksforgeeks.org/ml-mean-shift-clustering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detiberiis.medium.com/clustering-8df9aa13c00b" TargetMode="External"/><Relationship Id="rId5" Type="http://schemas.openxmlformats.org/officeDocument/2006/relationships/hyperlink" Target="https://hdbscan.readthedocs.io/en/latest/how_hdbscan_works.html" TargetMode="External"/><Relationship Id="rId4" Type="http://schemas.openxmlformats.org/officeDocument/2006/relationships/hyperlink" Target="https://towardsdatascience.com/unsupervised-machine-learning-affinity-propagation-algorithm-explained-d1fef85f22c8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71472" y="1643050"/>
            <a:ext cx="7772400" cy="1470025"/>
          </a:xfrm>
        </p:spPr>
        <p:txBody>
          <a:bodyPr>
            <a:noAutofit/>
          </a:bodyPr>
          <a:lstStyle/>
          <a:p>
            <a:r>
              <a:rPr lang="ru-RU" sz="2000" dirty="0" smtClean="0"/>
              <a:t>М. С. </a:t>
            </a:r>
            <a:r>
              <a:rPr lang="ru-RU" sz="2000" dirty="0" err="1" smtClean="0"/>
              <a:t>Изофатова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ru-RU" sz="2000" dirty="0" smtClean="0"/>
              <a:t>Исследование эффективности различных кластерных методов для анализа структуры </a:t>
            </a:r>
            <a:r>
              <a:rPr lang="ru-RU" sz="2000" dirty="0" err="1" smtClean="0"/>
              <a:t>гамма-адронных</a:t>
            </a:r>
            <a:r>
              <a:rPr lang="ru-RU" sz="2000" dirty="0" smtClean="0"/>
              <a:t> семейств.</a:t>
            </a:r>
            <a:endParaRPr lang="ru-RU" sz="20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285852" y="3214686"/>
            <a:ext cx="6400800" cy="114300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Investigation of the effectiveness of various cluster methods for analyzing the structure of gamma-</a:t>
            </a:r>
            <a:r>
              <a:rPr lang="en-US" sz="2000" dirty="0" err="1" smtClean="0"/>
              <a:t>hadron</a:t>
            </a:r>
            <a:r>
              <a:rPr lang="en-US" sz="2000" dirty="0" smtClean="0"/>
              <a:t> families.</a:t>
            </a:r>
            <a:endParaRPr lang="ru-RU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500298" y="142852"/>
            <a:ext cx="44663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Московский Государственный Университет </a:t>
            </a:r>
          </a:p>
          <a:p>
            <a:pPr algn="ctr"/>
            <a:r>
              <a:rPr lang="ru-RU" dirty="0" smtClean="0"/>
              <a:t>имени М. В. Ломоносова</a:t>
            </a:r>
          </a:p>
          <a:p>
            <a:pPr algn="ctr"/>
            <a:r>
              <a:rPr lang="ru-RU" dirty="0" smtClean="0"/>
              <a:t>Механико-математический факультет</a:t>
            </a:r>
          </a:p>
          <a:p>
            <a:pPr algn="ctr"/>
            <a:r>
              <a:rPr lang="ru-RU" dirty="0" smtClean="0"/>
              <a:t>Кафедра Газовой и волновой динамики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86446" y="5214950"/>
            <a:ext cx="2928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Научный руководитель:</a:t>
            </a:r>
          </a:p>
          <a:p>
            <a:r>
              <a:rPr lang="ru-RU" sz="1600" dirty="0" smtClean="0"/>
              <a:t>доцент</a:t>
            </a:r>
          </a:p>
          <a:p>
            <a:r>
              <a:rPr lang="ru-RU" sz="1600" dirty="0" smtClean="0"/>
              <a:t>Е.А. Ильюшина</a:t>
            </a:r>
            <a:endParaRPr lang="en-US" sz="16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286248" y="6286520"/>
            <a:ext cx="83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2022 г.</a:t>
            </a:r>
            <a:endParaRPr lang="ru-RU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4282" y="142852"/>
            <a:ext cx="1290950" cy="1225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14290"/>
            <a:ext cx="5929322" cy="500042"/>
          </a:xfrm>
        </p:spPr>
        <p:txBody>
          <a:bodyPr>
            <a:normAutofit fontScale="90000"/>
          </a:bodyPr>
          <a:lstStyle/>
          <a:p>
            <a:r>
              <a:rPr lang="ru-RU" sz="3200" dirty="0" smtClean="0"/>
              <a:t>Выводы</a:t>
            </a:r>
            <a:r>
              <a:rPr lang="en-US" sz="3200" dirty="0" smtClean="0"/>
              <a:t> </a:t>
            </a:r>
            <a:r>
              <a:rPr lang="ru-RU" sz="3200" dirty="0" smtClean="0"/>
              <a:t>по однородности.</a:t>
            </a:r>
            <a:endParaRPr lang="ru-RU" sz="32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28596" y="928670"/>
            <a:ext cx="8229600" cy="3929090"/>
          </a:xfrm>
        </p:spPr>
        <p:txBody>
          <a:bodyPr>
            <a:noAutofit/>
          </a:bodyPr>
          <a:lstStyle/>
          <a:p>
            <a:r>
              <a:rPr lang="ru-RU" sz="1800" dirty="0" smtClean="0"/>
              <a:t>Наблюдается однородность распределений  по </a:t>
            </a:r>
            <a:r>
              <a:rPr lang="ru-RU" sz="1800" u="sng" dirty="0" smtClean="0"/>
              <a:t>суммарной энергии</a:t>
            </a:r>
            <a:r>
              <a:rPr lang="ru-RU" sz="1800" dirty="0" smtClean="0"/>
              <a:t> по всем критериям для всех энергетических интервалов.</a:t>
            </a:r>
          </a:p>
          <a:p>
            <a:r>
              <a:rPr lang="ru-RU" sz="1800" dirty="0" smtClean="0"/>
              <a:t>Наблюдается однородность распределений по </a:t>
            </a:r>
            <a:r>
              <a:rPr lang="ru-RU" sz="1800" u="sng" dirty="0" smtClean="0"/>
              <a:t>средним R </a:t>
            </a:r>
            <a:r>
              <a:rPr lang="ru-RU" sz="1800" dirty="0" smtClean="0"/>
              <a:t>и </a:t>
            </a:r>
            <a:r>
              <a:rPr lang="ru-RU" sz="1800" u="sng" dirty="0" smtClean="0"/>
              <a:t>средним ER </a:t>
            </a:r>
            <a:r>
              <a:rPr lang="ru-RU" sz="1800" dirty="0" smtClean="0"/>
              <a:t>в интервалах энергий 200-400, 400- 700, </a:t>
            </a:r>
            <a:r>
              <a:rPr lang="en-US" sz="1800" dirty="0" smtClean="0"/>
              <a:t>&gt;700</a:t>
            </a:r>
            <a:r>
              <a:rPr lang="ru-RU" sz="1800" dirty="0" smtClean="0"/>
              <a:t>.</a:t>
            </a:r>
          </a:p>
          <a:p>
            <a:r>
              <a:rPr lang="ru-RU" sz="1800" dirty="0" smtClean="0"/>
              <a:t>Отклонения  в однородности некоторых распределений в диапазоне 100 - 200 связаны с недостаточно точным измерением энергии частицы в этом диапазоне для экспериментальных событий (пороговый эффект).</a:t>
            </a:r>
          </a:p>
          <a:p>
            <a:r>
              <a:rPr lang="ru-RU" sz="1800" dirty="0" smtClean="0"/>
              <a:t>В объединённом интервале по энергии &gt;100 наблюдается однородность экспериментальных и модельных распределений по </a:t>
            </a:r>
            <a:r>
              <a:rPr lang="ru-RU" sz="1800" u="sng" dirty="0" smtClean="0"/>
              <a:t>множественности </a:t>
            </a:r>
            <a:r>
              <a:rPr lang="ru-RU" sz="1800" u="sng" dirty="0" err="1" smtClean="0"/>
              <a:t>Nγ</a:t>
            </a:r>
            <a:r>
              <a:rPr lang="ru-RU" sz="1800" dirty="0" err="1" smtClean="0"/>
              <a:t> </a:t>
            </a:r>
            <a:r>
              <a:rPr lang="ru-RU" sz="1800" dirty="0" smtClean="0"/>
              <a:t>по всем критериям.</a:t>
            </a:r>
            <a:endParaRPr lang="ru-RU" sz="1800" dirty="0"/>
          </a:p>
        </p:txBody>
      </p:sp>
      <p:pic>
        <p:nvPicPr>
          <p:cNvPr id="1026" name="Picture 2" descr="C:\Users\Маша\COURSEWORK\1_PROJECT_FILES\images_5_course\hist_unif\1\200_400_mean_e_r_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3857628"/>
            <a:ext cx="4071966" cy="2714644"/>
          </a:xfrm>
          <a:prstGeom prst="rect">
            <a:avLst/>
          </a:prstGeom>
          <a:noFill/>
        </p:spPr>
      </p:pic>
      <p:pic>
        <p:nvPicPr>
          <p:cNvPr id="1027" name="Picture 3" descr="C:\Users\Маша\COURSEWORK\1_PROJECT_FILES\images_5_course\hist_unif\1\100_None_n_gamma_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4876" y="3929066"/>
            <a:ext cx="3929090" cy="26193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29600" cy="1143000"/>
          </a:xfrm>
        </p:spPr>
        <p:txBody>
          <a:bodyPr/>
          <a:lstStyle/>
          <a:p>
            <a:r>
              <a:rPr lang="ru-RU" dirty="0" smtClean="0"/>
              <a:t>Алгоритмы кластеризации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5214974"/>
          </a:xfrm>
        </p:spPr>
        <p:txBody>
          <a:bodyPr>
            <a:normAutofit/>
          </a:bodyPr>
          <a:lstStyle/>
          <a:p>
            <a:r>
              <a:rPr lang="ru-RU" sz="2000" dirty="0" smtClean="0"/>
              <a:t>В работе было рассмотрено 7 алгоритмов кластеризации, в которых число кластеров не является заранее заданным («передаваемым») параметром:</a:t>
            </a:r>
          </a:p>
          <a:p>
            <a:pPr lvl="1">
              <a:buFont typeface="Courier New" pitchFamily="49" charset="0"/>
              <a:buChar char="o"/>
            </a:pPr>
            <a:r>
              <a:rPr lang="ru-RU" sz="1800" dirty="0" err="1" smtClean="0"/>
              <a:t>Агломеративная</a:t>
            </a:r>
            <a:r>
              <a:rPr lang="ru-RU" sz="1800" dirty="0" smtClean="0"/>
              <a:t> кластеризация</a:t>
            </a:r>
            <a:r>
              <a:rPr lang="en-US" sz="1800" dirty="0" smtClean="0"/>
              <a:t> (Agglomerative)</a:t>
            </a:r>
            <a:endParaRPr lang="ru-RU" sz="1800" dirty="0" smtClean="0"/>
          </a:p>
          <a:p>
            <a:pPr lvl="1">
              <a:buFont typeface="Courier New" pitchFamily="49" charset="0"/>
              <a:buChar char="o"/>
            </a:pPr>
            <a:r>
              <a:rPr lang="ru-RU" sz="1800" dirty="0" smtClean="0"/>
              <a:t>Основанная на плотности пространственная кластеризация для приложений с шумами </a:t>
            </a:r>
            <a:r>
              <a:rPr lang="ru-RU" sz="1800" i="1" dirty="0" smtClean="0"/>
              <a:t>(</a:t>
            </a:r>
            <a:r>
              <a:rPr lang="en-US" sz="1800" dirty="0" smtClean="0"/>
              <a:t>DBSCAN</a:t>
            </a:r>
            <a:r>
              <a:rPr lang="ru-RU" sz="1800" i="1" dirty="0" smtClean="0"/>
              <a:t>)</a:t>
            </a:r>
          </a:p>
          <a:p>
            <a:pPr lvl="1">
              <a:buFont typeface="Courier New" pitchFamily="49" charset="0"/>
              <a:buChar char="o"/>
            </a:pPr>
            <a:r>
              <a:rPr lang="ru-RU" sz="1800" dirty="0" smtClean="0"/>
              <a:t>Упорядочение точек для обнаружения кластерной структуры (</a:t>
            </a:r>
            <a:r>
              <a:rPr lang="en-US" sz="1800" dirty="0" smtClean="0"/>
              <a:t>OPTICS</a:t>
            </a:r>
            <a:r>
              <a:rPr lang="ru-RU" sz="1800" dirty="0" smtClean="0"/>
              <a:t>)</a:t>
            </a:r>
            <a:endParaRPr lang="en-US" sz="1800" dirty="0" smtClean="0"/>
          </a:p>
          <a:p>
            <a:pPr lvl="1">
              <a:buFont typeface="Courier New" pitchFamily="49" charset="0"/>
              <a:buChar char="o"/>
            </a:pPr>
            <a:r>
              <a:rPr lang="ru-RU" sz="1800" dirty="0" smtClean="0"/>
              <a:t>Иерархический </a:t>
            </a:r>
            <a:r>
              <a:rPr lang="en-US" sz="1800" dirty="0" smtClean="0"/>
              <a:t>DBSCAN</a:t>
            </a:r>
            <a:r>
              <a:rPr lang="ru-RU" sz="1800" dirty="0" smtClean="0"/>
              <a:t> (</a:t>
            </a:r>
            <a:r>
              <a:rPr lang="en-US" sz="1800" dirty="0" smtClean="0"/>
              <a:t>HDBSCAN</a:t>
            </a:r>
            <a:r>
              <a:rPr lang="ru-RU" sz="1800" dirty="0" smtClean="0"/>
              <a:t>)</a:t>
            </a:r>
            <a:endParaRPr lang="en-US" sz="1800" dirty="0" smtClean="0"/>
          </a:p>
          <a:p>
            <a:pPr lvl="1">
              <a:buFont typeface="Courier New" pitchFamily="49" charset="0"/>
              <a:buChar char="o"/>
            </a:pPr>
            <a:r>
              <a:rPr lang="ru-RU" sz="1800" dirty="0" smtClean="0"/>
              <a:t>Метод сдвига среднего значения (</a:t>
            </a:r>
            <a:r>
              <a:rPr lang="ru-RU" sz="1800" dirty="0" err="1" smtClean="0"/>
              <a:t>Mean</a:t>
            </a:r>
            <a:r>
              <a:rPr lang="ru-RU" sz="1800" dirty="0" smtClean="0"/>
              <a:t> </a:t>
            </a:r>
            <a:r>
              <a:rPr lang="ru-RU" sz="1800" dirty="0" err="1" smtClean="0"/>
              <a:t>Shift</a:t>
            </a:r>
            <a:r>
              <a:rPr lang="ru-RU" sz="1800" dirty="0" smtClean="0"/>
              <a:t>)</a:t>
            </a:r>
            <a:endParaRPr lang="en-US" sz="1800" dirty="0" smtClean="0"/>
          </a:p>
          <a:p>
            <a:pPr lvl="1">
              <a:buFont typeface="Courier New" pitchFamily="49" charset="0"/>
              <a:buChar char="o"/>
            </a:pPr>
            <a:r>
              <a:rPr lang="ru-RU" sz="1800" dirty="0" smtClean="0"/>
              <a:t>Метод распространения близости (</a:t>
            </a:r>
            <a:r>
              <a:rPr lang="ru-RU" sz="1800" dirty="0" err="1" smtClean="0"/>
              <a:t>Affinity</a:t>
            </a:r>
            <a:r>
              <a:rPr lang="ru-RU" sz="1800" dirty="0" smtClean="0"/>
              <a:t> </a:t>
            </a:r>
            <a:r>
              <a:rPr lang="ru-RU" sz="1800" dirty="0" err="1" smtClean="0"/>
              <a:t>Propagation</a:t>
            </a:r>
            <a:r>
              <a:rPr lang="en-US" sz="1800" dirty="0" smtClean="0"/>
              <a:t>)</a:t>
            </a:r>
            <a:endParaRPr lang="ru-RU" sz="1800" dirty="0" smtClean="0"/>
          </a:p>
          <a:p>
            <a:pPr lvl="1">
              <a:buFont typeface="Courier New" pitchFamily="49" charset="0"/>
              <a:buChar char="o"/>
            </a:pPr>
            <a:r>
              <a:rPr lang="ru-RU" sz="1800" dirty="0" smtClean="0"/>
              <a:t>Алгоритм Памир.</a:t>
            </a:r>
            <a:endParaRPr lang="en-US" sz="1800" dirty="0" smtClean="0"/>
          </a:p>
          <a:p>
            <a:pPr lvl="1">
              <a:buNone/>
            </a:pPr>
            <a:endParaRPr lang="ru-RU" sz="1800" dirty="0" smtClean="0"/>
          </a:p>
          <a:p>
            <a:r>
              <a:rPr lang="ru-RU" sz="2000" dirty="0" smtClean="0"/>
              <a:t>Метрика расстояния между частицами на плёнке: </a:t>
            </a:r>
          </a:p>
          <a:p>
            <a:endParaRPr lang="ru-RU" sz="2000" dirty="0" smtClean="0"/>
          </a:p>
          <a:p>
            <a:endParaRPr lang="ru-RU" sz="2000" dirty="0" smtClean="0"/>
          </a:p>
          <a:p>
            <a:endParaRPr lang="ru-RU" sz="2000" dirty="0" smtClean="0"/>
          </a:p>
          <a:p>
            <a:endParaRPr lang="ru-RU" sz="2000" dirty="0" smtClean="0"/>
          </a:p>
          <a:p>
            <a:pPr>
              <a:buNone/>
            </a:pPr>
            <a:endParaRPr lang="ru-RU" sz="2000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0166" y="5643578"/>
            <a:ext cx="5500726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2357430"/>
            <a:ext cx="8229600" cy="4071966"/>
          </a:xfrm>
        </p:spPr>
        <p:txBody>
          <a:bodyPr>
            <a:normAutofit/>
          </a:bodyPr>
          <a:lstStyle/>
          <a:p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 smtClean="0"/>
              <a:t>1) Каждая частица определяется как отдельный кластер.</a:t>
            </a:r>
          </a:p>
          <a:p>
            <a:pPr>
              <a:buNone/>
            </a:pPr>
            <a:r>
              <a:rPr lang="ru-RU" sz="2000" dirty="0" smtClean="0"/>
              <a:t>      2) Два ближайших кластера объединяются в один. </a:t>
            </a:r>
            <a:br>
              <a:rPr lang="ru-RU" sz="2000" dirty="0" smtClean="0"/>
            </a:b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 smtClean="0"/>
              <a:t>    </a:t>
            </a:r>
            <a:r>
              <a:rPr lang="ru-RU" sz="1800" dirty="0" smtClean="0"/>
              <a:t>расстояние между кластерами:</a:t>
            </a:r>
            <a:br>
              <a:rPr lang="ru-RU" sz="1800" dirty="0" smtClean="0"/>
            </a:br>
            <a:r>
              <a:rPr lang="ru-RU" sz="1800" dirty="0" smtClean="0"/>
              <a:t>    среднее от расстояний точек из одного кластера до точек другого кластера</a:t>
            </a:r>
          </a:p>
          <a:p>
            <a:pPr>
              <a:buNone/>
            </a:pPr>
            <a:r>
              <a:rPr lang="ru-RU" sz="2000" dirty="0" smtClean="0"/>
              <a:t>     </a:t>
            </a:r>
            <a:br>
              <a:rPr lang="ru-RU" sz="2000" dirty="0" smtClean="0"/>
            </a:b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 smtClean="0"/>
              <a:t>3) Шаг 2 продолжается, пока не образуется один большой кластер.</a:t>
            </a:r>
          </a:p>
        </p:txBody>
      </p:sp>
      <p:pic>
        <p:nvPicPr>
          <p:cNvPr id="4" name="Picture 2" descr="D:\1 Универ\5 курс\Курсовая работа 5 курс\ТЕХ\Курсовая\pics\Agglomerativ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42852"/>
            <a:ext cx="8358246" cy="2219004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4429132"/>
            <a:ext cx="199072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86182" y="4500570"/>
            <a:ext cx="4599651" cy="928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571480"/>
          </a:xfrm>
        </p:spPr>
        <p:txBody>
          <a:bodyPr>
            <a:normAutofit/>
          </a:bodyPr>
          <a:lstStyle/>
          <a:p>
            <a:r>
              <a:rPr lang="ru-RU" sz="2800" b="1" dirty="0" smtClean="0"/>
              <a:t>Критерий остановки (граничное расстояние).</a:t>
            </a:r>
            <a:endParaRPr lang="ru-RU" sz="28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71472" y="642918"/>
            <a:ext cx="8229600" cy="4525963"/>
          </a:xfrm>
        </p:spPr>
        <p:txBody>
          <a:bodyPr>
            <a:normAutofit/>
          </a:bodyPr>
          <a:lstStyle/>
          <a:p>
            <a:r>
              <a:rPr lang="ru-RU" sz="2400" dirty="0" smtClean="0"/>
              <a:t>На этом этапе работы в качестве параметра для остановки алгоритма выбирается </a:t>
            </a:r>
            <a:r>
              <a:rPr lang="en-US" sz="2400" dirty="0" smtClean="0"/>
              <a:t>N-</a:t>
            </a:r>
            <a:r>
              <a:rPr lang="ru-RU" sz="2400" dirty="0" err="1" smtClean="0"/>
              <a:t>ый</a:t>
            </a:r>
            <a:r>
              <a:rPr lang="ru-RU" sz="2400" dirty="0" smtClean="0"/>
              <a:t> перцентиль (</a:t>
            </a:r>
            <a:r>
              <a:rPr lang="en-US" sz="2400" dirty="0" err="1" smtClean="0"/>
              <a:t>p</a:t>
            </a:r>
            <a:r>
              <a:rPr lang="en-US" sz="1400" dirty="0" err="1" smtClean="0"/>
              <a:t>N</a:t>
            </a:r>
            <a:r>
              <a:rPr lang="ru-RU" sz="2400" dirty="0" smtClean="0"/>
              <a:t>) из распределения </a:t>
            </a:r>
            <a:r>
              <a:rPr lang="en-US" sz="2400" dirty="0" smtClean="0"/>
              <a:t>ER</a:t>
            </a:r>
            <a:r>
              <a:rPr lang="ru-RU" sz="2400" dirty="0" smtClean="0"/>
              <a:t> (значение</a:t>
            </a:r>
            <a:r>
              <a:rPr lang="en-US" sz="2400" dirty="0" smtClean="0"/>
              <a:t> ER</a:t>
            </a:r>
            <a:r>
              <a:rPr lang="ru-RU" sz="2400" dirty="0" smtClean="0"/>
              <a:t>, ниже которого находится </a:t>
            </a:r>
            <a:r>
              <a:rPr lang="en-US" sz="2400" dirty="0" smtClean="0"/>
              <a:t>N% </a:t>
            </a:r>
            <a:r>
              <a:rPr lang="ru-RU" sz="2400" dirty="0" smtClean="0"/>
              <a:t>элементов выборки</a:t>
            </a:r>
            <a:r>
              <a:rPr lang="en-US" sz="2400" dirty="0" smtClean="0"/>
              <a:t> </a:t>
            </a:r>
            <a:r>
              <a:rPr lang="ru-RU" sz="2400" dirty="0" smtClean="0"/>
              <a:t>из семейства).</a:t>
            </a:r>
          </a:p>
        </p:txBody>
      </p:sp>
      <p:pic>
        <p:nvPicPr>
          <p:cNvPr id="4" name="Picture 2" descr="D:\1 Универ\5 курс\Курсовая работа 5 курс\AGGLOMERATIVECLUSTERING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620" y="2143116"/>
            <a:ext cx="5040292" cy="2428868"/>
          </a:xfrm>
          <a:prstGeom prst="rect">
            <a:avLst/>
          </a:prstGeom>
          <a:noFill/>
        </p:spPr>
      </p:pic>
      <p:pic>
        <p:nvPicPr>
          <p:cNvPr id="5" name="Picture 2" descr="D:\1 Универ\5 курс\Курсовая работа 5 курс\ТЕХ\Курсовая\pics\Agglomerative3_518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2285992"/>
            <a:ext cx="3457123" cy="3143272"/>
          </a:xfrm>
          <a:prstGeom prst="rect">
            <a:avLst/>
          </a:prstGeom>
          <a:noFill/>
        </p:spPr>
      </p:pic>
      <p:sp>
        <p:nvSpPr>
          <p:cNvPr id="7" name="Содержимое 2"/>
          <p:cNvSpPr txBox="1">
            <a:spLocks/>
          </p:cNvSpPr>
          <p:nvPr/>
        </p:nvSpPr>
        <p:spPr>
          <a:xfrm>
            <a:off x="3786182" y="4643446"/>
            <a:ext cx="4929190" cy="571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Дендрограмма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(семейство 518) 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показывает процесс объединения кластеров.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/>
        </p:nvGraphicFramePr>
        <p:xfrm>
          <a:off x="3000364" y="5286388"/>
          <a:ext cx="592935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451"/>
                <a:gridCol w="1976451"/>
                <a:gridCol w="1976451"/>
              </a:tblGrid>
              <a:tr h="267887">
                <a:tc>
                  <a:txBody>
                    <a:bodyPr/>
                    <a:lstStyle/>
                    <a:p>
                      <a:r>
                        <a:rPr lang="ru-RU" dirty="0" smtClean="0"/>
                        <a:t>номер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Перцентиль </a:t>
                      </a:r>
                      <a:r>
                        <a:rPr lang="en-US" dirty="0" smtClean="0"/>
                        <a:t>N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Значение</a:t>
                      </a:r>
                      <a:r>
                        <a:rPr lang="ru-RU" baseline="0" dirty="0" smtClean="0"/>
                        <a:t> </a:t>
                      </a:r>
                      <a:r>
                        <a:rPr lang="en-US" baseline="0" dirty="0" err="1" smtClean="0"/>
                        <a:t>p</a:t>
                      </a:r>
                      <a:r>
                        <a:rPr lang="en-US" sz="1100" baseline="0" dirty="0" err="1" smtClean="0"/>
                        <a:t>N</a:t>
                      </a:r>
                      <a:endParaRPr lang="ru-RU" dirty="0"/>
                    </a:p>
                  </a:txBody>
                  <a:tcPr/>
                </a:tc>
              </a:tr>
              <a:tr h="267887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10.527</a:t>
                      </a:r>
                      <a:endParaRPr lang="ru-RU" dirty="0"/>
                    </a:p>
                  </a:txBody>
                  <a:tcPr/>
                </a:tc>
              </a:tr>
              <a:tr h="267887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39.658</a:t>
                      </a:r>
                      <a:endParaRPr lang="ru-RU" dirty="0"/>
                    </a:p>
                  </a:txBody>
                  <a:tcPr/>
                </a:tc>
              </a:tr>
              <a:tr h="267887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71.207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0100" y="0"/>
            <a:ext cx="7000924" cy="6429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DBSCAN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28596" y="571480"/>
            <a:ext cx="8143932" cy="3857652"/>
          </a:xfrm>
        </p:spPr>
        <p:txBody>
          <a:bodyPr>
            <a:normAutofit fontScale="55000" lnSpcReduction="20000"/>
          </a:bodyPr>
          <a:lstStyle/>
          <a:p>
            <a:r>
              <a:rPr lang="ru-RU" dirty="0" smtClean="0"/>
              <a:t>В алгоритме вводятся два дополнительных параметра, которые определяют понятие плотности: максимальное расстояние между соседними объектами </a:t>
            </a:r>
            <a:r>
              <a:rPr lang="el-GR" dirty="0" smtClean="0">
                <a:latin typeface="Calibri"/>
                <a:cs typeface="Calibri"/>
              </a:rPr>
              <a:t>ε</a:t>
            </a:r>
            <a:r>
              <a:rPr lang="ru-RU" dirty="0" smtClean="0">
                <a:latin typeface="Calibri"/>
                <a:cs typeface="Calibri"/>
              </a:rPr>
              <a:t> и  минимальное число соседних объектов, необходимых для образования кластера </a:t>
            </a:r>
            <a:r>
              <a:rPr lang="en-US" dirty="0" err="1" smtClean="0">
                <a:latin typeface="Calibri"/>
                <a:cs typeface="Calibri"/>
              </a:rPr>
              <a:t>minP</a:t>
            </a:r>
            <a:r>
              <a:rPr lang="en-US" dirty="0" smtClean="0">
                <a:latin typeface="Calibri"/>
                <a:cs typeface="Calibri"/>
              </a:rPr>
              <a:t>.</a:t>
            </a:r>
            <a:r>
              <a:rPr lang="ru-RU" dirty="0" smtClean="0">
                <a:latin typeface="Calibri"/>
                <a:cs typeface="Calibri"/>
              </a:rPr>
              <a:t> </a:t>
            </a:r>
          </a:p>
          <a:p>
            <a:r>
              <a:rPr lang="ru-RU" dirty="0" smtClean="0"/>
              <a:t>Выбираем некоторую точку </a:t>
            </a:r>
            <a:r>
              <a:rPr lang="en-US" dirty="0" err="1" smtClean="0"/>
              <a:t>A</a:t>
            </a:r>
            <a:r>
              <a:rPr lang="ru-RU" dirty="0" smtClean="0"/>
              <a:t>. </a:t>
            </a:r>
          </a:p>
          <a:p>
            <a:r>
              <a:rPr lang="ru-RU" dirty="0" smtClean="0"/>
              <a:t>Находим соседние для точки </a:t>
            </a:r>
            <a:r>
              <a:rPr lang="en-US" dirty="0" err="1" smtClean="0"/>
              <a:t>A</a:t>
            </a:r>
            <a:r>
              <a:rPr lang="ru-RU" dirty="0" smtClean="0"/>
              <a:t> объекты, то есть объекты, находящиеся в ее </a:t>
            </a:r>
            <a:r>
              <a:rPr lang="el-GR" dirty="0" smtClean="0">
                <a:cs typeface="Calibri"/>
              </a:rPr>
              <a:t>ε </a:t>
            </a:r>
            <a:r>
              <a:rPr lang="ru-RU" dirty="0" smtClean="0"/>
              <a:t>- окрестности. </a:t>
            </a:r>
          </a:p>
          <a:p>
            <a:r>
              <a:rPr lang="ru-RU" dirty="0" smtClean="0"/>
              <a:t>Точка </a:t>
            </a:r>
            <a:r>
              <a:rPr lang="en-US" dirty="0" err="1" smtClean="0"/>
              <a:t>A</a:t>
            </a:r>
            <a:r>
              <a:rPr lang="ru-RU" dirty="0" smtClean="0"/>
              <a:t> является основной точкой, если в ее </a:t>
            </a:r>
            <a:r>
              <a:rPr lang="el-GR" dirty="0" smtClean="0">
                <a:cs typeface="Calibri"/>
              </a:rPr>
              <a:t>ε </a:t>
            </a:r>
            <a:r>
              <a:rPr lang="ru-RU" dirty="0" smtClean="0"/>
              <a:t>-окрестности находится по крайней мере </a:t>
            </a:r>
            <a:r>
              <a:rPr lang="ru-RU" dirty="0" err="1" smtClean="0"/>
              <a:t>minP</a:t>
            </a:r>
            <a:r>
              <a:rPr lang="ru-RU" dirty="0" smtClean="0"/>
              <a:t> точек, считая ее саму, которые называются </a:t>
            </a:r>
            <a:r>
              <a:rPr lang="ru-RU" i="1" dirty="0" smtClean="0"/>
              <a:t>прямо достижимыми</a:t>
            </a:r>
            <a:r>
              <a:rPr lang="ru-RU" dirty="0" smtClean="0"/>
              <a:t> из </a:t>
            </a:r>
            <a:r>
              <a:rPr lang="en-US" dirty="0" err="1" smtClean="0"/>
              <a:t>A</a:t>
            </a:r>
            <a:r>
              <a:rPr lang="ru-RU" dirty="0" smtClean="0"/>
              <a:t>. Точка </a:t>
            </a:r>
            <a:r>
              <a:rPr lang="en-US" dirty="0" err="1" smtClean="0"/>
              <a:t>C</a:t>
            </a:r>
            <a:r>
              <a:rPr lang="ru-RU" dirty="0" smtClean="0"/>
              <a:t> называется </a:t>
            </a:r>
            <a:r>
              <a:rPr lang="ru-RU" i="1" dirty="0" smtClean="0"/>
              <a:t>достижимой</a:t>
            </a:r>
            <a:r>
              <a:rPr lang="ru-RU" dirty="0" smtClean="0"/>
              <a:t> из </a:t>
            </a:r>
            <a:r>
              <a:rPr lang="en-US" dirty="0" err="1" smtClean="0"/>
              <a:t>A</a:t>
            </a:r>
            <a:r>
              <a:rPr lang="ru-RU" dirty="0" smtClean="0"/>
              <a:t>, если существует такой путь y1, .., </a:t>
            </a:r>
            <a:r>
              <a:rPr lang="ru-RU" dirty="0" err="1" smtClean="0"/>
              <a:t>y</a:t>
            </a:r>
            <a:r>
              <a:rPr lang="en-US" dirty="0" smtClean="0"/>
              <a:t>n</a:t>
            </a:r>
            <a:r>
              <a:rPr lang="ru-RU" dirty="0" smtClean="0"/>
              <a:t> , где y1 = </a:t>
            </a:r>
            <a:r>
              <a:rPr lang="en-US" dirty="0" err="1" smtClean="0"/>
              <a:t>A</a:t>
            </a:r>
            <a:r>
              <a:rPr lang="ru-RU" dirty="0" smtClean="0"/>
              <a:t> и </a:t>
            </a:r>
            <a:r>
              <a:rPr lang="ru-RU" dirty="0" err="1" smtClean="0"/>
              <a:t>yn</a:t>
            </a:r>
            <a:r>
              <a:rPr lang="ru-RU" dirty="0" smtClean="0"/>
              <a:t> = </a:t>
            </a:r>
            <a:r>
              <a:rPr lang="en-US" dirty="0" err="1" smtClean="0"/>
              <a:t>C</a:t>
            </a:r>
            <a:r>
              <a:rPr lang="ru-RU" dirty="0" smtClean="0"/>
              <a:t>, где каждая точка yi+1 прямо достижима из </a:t>
            </a:r>
            <a:r>
              <a:rPr lang="ru-RU" dirty="0" err="1" smtClean="0"/>
              <a:t>yi</a:t>
            </a:r>
            <a:r>
              <a:rPr lang="ru-RU" dirty="0" smtClean="0"/>
              <a:t> (все точки пути, кроме </a:t>
            </a:r>
            <a:r>
              <a:rPr lang="en-US" dirty="0" err="1" smtClean="0"/>
              <a:t>C</a:t>
            </a:r>
            <a:r>
              <a:rPr lang="ru-RU" dirty="0" smtClean="0"/>
              <a:t> должны быть основными). </a:t>
            </a:r>
          </a:p>
          <a:p>
            <a:r>
              <a:rPr lang="ru-RU" dirty="0" smtClean="0"/>
              <a:t>Если </a:t>
            </a:r>
            <a:r>
              <a:rPr lang="en-US" dirty="0" err="1" smtClean="0"/>
              <a:t>A</a:t>
            </a:r>
            <a:r>
              <a:rPr lang="ru-RU" dirty="0" smtClean="0"/>
              <a:t> является основной точкой, то она формирует кластер вместе со всеми точками, достижимыми из </a:t>
            </a:r>
            <a:r>
              <a:rPr lang="en-US" dirty="0" smtClean="0"/>
              <a:t>A</a:t>
            </a:r>
            <a:r>
              <a:rPr lang="ru-RU" dirty="0" smtClean="0"/>
              <a:t>. </a:t>
            </a:r>
            <a:endParaRPr lang="ru-RU" dirty="0"/>
          </a:p>
        </p:txBody>
      </p:sp>
      <p:pic>
        <p:nvPicPr>
          <p:cNvPr id="4" name="Picture 2" descr="D:\1 Универ\5 курс\Курсовая работа 5 курс\ТЕХ\Курсовая\pics\DBSCA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29190" y="3929066"/>
            <a:ext cx="3860588" cy="2786058"/>
          </a:xfrm>
          <a:prstGeom prst="rect">
            <a:avLst/>
          </a:prstGeom>
          <a:noFill/>
        </p:spPr>
      </p:pic>
      <p:pic>
        <p:nvPicPr>
          <p:cNvPr id="5" name="Picture 3" descr="D:\1 Универ\5 курс\Курсовая работа 5 курс\DBSCAN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4143380"/>
            <a:ext cx="3857652" cy="25717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1 Универ\6 курс\ДИПЛОМ\MLClub\pami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48" y="428604"/>
            <a:ext cx="7878380" cy="574166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5786" y="142852"/>
            <a:ext cx="7186634" cy="582594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Памир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42844" y="3357562"/>
            <a:ext cx="5357850" cy="3286148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1) </a:t>
            </a:r>
            <a:r>
              <a:rPr lang="ru-RU" dirty="0" smtClean="0"/>
              <a:t>Рассматриваем точки на плоскости, для которых известны взаимные расстояния</a:t>
            </a:r>
            <a:r>
              <a:rPr lang="en-US" dirty="0" smtClean="0"/>
              <a:t> d3: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2) </a:t>
            </a:r>
            <a:r>
              <a:rPr lang="ru-RU" dirty="0" smtClean="0"/>
              <a:t>Находим точки с минимальным </a:t>
            </a:r>
            <a:r>
              <a:rPr lang="en-US" dirty="0" smtClean="0"/>
              <a:t> </a:t>
            </a:r>
            <a:r>
              <a:rPr lang="ru-RU" dirty="0" smtClean="0"/>
              <a:t>взаимным расстоянием.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3) </a:t>
            </a:r>
            <a:r>
              <a:rPr lang="ru-RU" dirty="0" smtClean="0"/>
              <a:t>Объединяем точки с минимальным расстоянием в одну энергетически взвешенно по координатам, энергия при этом суммируется.</a:t>
            </a:r>
            <a:br>
              <a:rPr lang="ru-RU" dirty="0" smtClean="0"/>
            </a:br>
            <a:r>
              <a:rPr lang="ru-RU" dirty="0" smtClean="0"/>
              <a:t>4) Повторяем пункт 1), пока расстояния между всеми точками меньше заданного граничного расстояния </a:t>
            </a:r>
            <a:r>
              <a:rPr lang="el-GR" dirty="0" smtClean="0">
                <a:latin typeface="Calibri"/>
                <a:cs typeface="Calibri"/>
              </a:rPr>
              <a:t>χ</a:t>
            </a:r>
            <a:r>
              <a:rPr lang="en-US" sz="1900" dirty="0" smtClean="0">
                <a:latin typeface="Calibri"/>
                <a:cs typeface="Calibri"/>
              </a:rPr>
              <a:t>C </a:t>
            </a:r>
            <a:r>
              <a:rPr lang="ru-RU" dirty="0" smtClean="0"/>
              <a:t> </a:t>
            </a:r>
            <a:r>
              <a:rPr lang="en-US" dirty="0" smtClean="0"/>
              <a:t>= 48</a:t>
            </a:r>
            <a:r>
              <a:rPr lang="ru-RU" dirty="0" smtClean="0"/>
              <a:t> </a:t>
            </a:r>
            <a:r>
              <a:rPr lang="en-US" dirty="0" smtClean="0"/>
              <a:t> </a:t>
            </a:r>
            <a:r>
              <a:rPr lang="ru-RU" dirty="0" smtClean="0"/>
              <a:t>или точки не закончатся.</a:t>
            </a:r>
            <a:endParaRPr lang="ru-RU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8596" y="4143380"/>
            <a:ext cx="4643470" cy="55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7643834" y="5857892"/>
          <a:ext cx="1282700" cy="431800"/>
        </p:xfrm>
        <a:graphic>
          <a:graphicData uri="http://schemas.openxmlformats.org/presentationml/2006/ole">
            <p:oleObj spid="_x0000_s44033" name="Формула" r:id="rId6" imgW="1282680" imgH="431640" progId="Equation.3">
              <p:embed/>
            </p:oleObj>
          </a:graphicData>
        </a:graphic>
      </p:graphicFrame>
      <p:graphicFrame>
        <p:nvGraphicFramePr>
          <p:cNvPr id="44034" name="Object 2"/>
          <p:cNvGraphicFramePr>
            <a:graphicFrameLocks noChangeAspect="1"/>
          </p:cNvGraphicFramePr>
          <p:nvPr/>
        </p:nvGraphicFramePr>
        <p:xfrm>
          <a:off x="7715272" y="6286520"/>
          <a:ext cx="1117600" cy="431800"/>
        </p:xfrm>
        <a:graphic>
          <a:graphicData uri="http://schemas.openxmlformats.org/presentationml/2006/ole">
            <p:oleObj spid="_x0000_s44034" name="Формула" r:id="rId7" imgW="1117440" imgH="431640" progId="Equation.3">
              <p:embed/>
            </p:oleObj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286644" y="5000636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(X</a:t>
            </a:r>
            <a:r>
              <a:rPr lang="en-US" baseline="-25000" dirty="0" smtClean="0"/>
              <a:t>2</a:t>
            </a:r>
            <a:r>
              <a:rPr lang="en-US" dirty="0" smtClean="0"/>
              <a:t>, Y</a:t>
            </a:r>
            <a:r>
              <a:rPr lang="en-US" baseline="-25000" dirty="0" smtClean="0"/>
              <a:t>2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6357950" y="5929330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(X</a:t>
            </a:r>
            <a:r>
              <a:rPr lang="en-US" baseline="-25000" dirty="0" smtClean="0"/>
              <a:t>1</a:t>
            </a:r>
            <a:r>
              <a:rPr lang="en-US" dirty="0" smtClean="0"/>
              <a:t>, Y</a:t>
            </a:r>
            <a:r>
              <a:rPr lang="en-US" baseline="-25000" dirty="0" smtClean="0"/>
              <a:t>1</a:t>
            </a:r>
            <a:r>
              <a:rPr lang="en-US" dirty="0" smtClean="0"/>
              <a:t>)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одержимое 2"/>
          <p:cNvSpPr txBox="1">
            <a:spLocks/>
          </p:cNvSpPr>
          <p:nvPr/>
        </p:nvSpPr>
        <p:spPr>
          <a:xfrm>
            <a:off x="428596" y="285728"/>
            <a:ext cx="5357850" cy="3286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lang="ru-RU" sz="2000" dirty="0" smtClean="0"/>
              <a:t>Р</a:t>
            </a:r>
            <a:r>
              <a:rPr kumimoji="0" lang="ru-RU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асстояния</a:t>
            </a: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между всеми точками меньше заданного граничного расстояния </a:t>
            </a:r>
            <a:r>
              <a:rPr kumimoji="0" lang="el-G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χ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 </a:t>
            </a: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= 48</a:t>
            </a: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или точки не закончатся.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Содержимое 6" descr="поперечный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7290" y="2071678"/>
            <a:ext cx="7509980" cy="4429156"/>
          </a:xfrm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158" y="1071546"/>
            <a:ext cx="8115328" cy="5357850"/>
          </a:xfrm>
        </p:spPr>
        <p:txBody>
          <a:bodyPr>
            <a:normAutofit/>
          </a:bodyPr>
          <a:lstStyle/>
          <a:p>
            <a:r>
              <a:rPr lang="ru-RU" sz="2000" i="1" dirty="0" smtClean="0"/>
              <a:t>Доминирующая высота </a:t>
            </a:r>
            <a:r>
              <a:rPr lang="ru-RU" sz="2000" dirty="0" smtClean="0"/>
              <a:t>– это высота, встречающаяся у наибольшего числа частиц.</a:t>
            </a:r>
            <a:endParaRPr lang="en-US" sz="2000" dirty="0" smtClean="0"/>
          </a:p>
          <a:p>
            <a:r>
              <a:rPr lang="ru-RU" sz="2000" dirty="0" smtClean="0"/>
              <a:t>Чистота </a:t>
            </a:r>
            <a:r>
              <a:rPr lang="en-US" sz="2000" dirty="0" smtClean="0"/>
              <a:t>P </a:t>
            </a:r>
            <a:r>
              <a:rPr lang="ru-RU" sz="2000" dirty="0" smtClean="0"/>
              <a:t>семейства – отношение числа частиц в</a:t>
            </a:r>
            <a:r>
              <a:rPr lang="en-US" sz="2000" dirty="0" smtClean="0"/>
              <a:t> </a:t>
            </a:r>
            <a:r>
              <a:rPr lang="en-US" sz="2000" dirty="0" err="1" smtClean="0"/>
              <a:t>i</a:t>
            </a:r>
            <a:r>
              <a:rPr lang="en-US" sz="2000" dirty="0" smtClean="0"/>
              <a:t>-</a:t>
            </a:r>
            <a:r>
              <a:rPr lang="ru-RU" sz="2000" dirty="0" err="1" smtClean="0"/>
              <a:t>ом</a:t>
            </a:r>
            <a:r>
              <a:rPr lang="ru-RU" sz="2000" dirty="0" smtClean="0"/>
              <a:t> кластере, имеющих доминирующую высоту к числу частиц в</a:t>
            </a:r>
            <a:r>
              <a:rPr lang="en-US" sz="2000" dirty="0" smtClean="0"/>
              <a:t> </a:t>
            </a:r>
            <a:r>
              <a:rPr lang="en-US" sz="2000" dirty="0" err="1" smtClean="0"/>
              <a:t>i</a:t>
            </a:r>
            <a:r>
              <a:rPr lang="en-US" sz="2000" dirty="0" smtClean="0"/>
              <a:t>-</a:t>
            </a:r>
            <a:r>
              <a:rPr lang="ru-RU" sz="2000" dirty="0" err="1" smtClean="0"/>
              <a:t>ом</a:t>
            </a:r>
            <a:r>
              <a:rPr lang="ru-RU" sz="2000" dirty="0" smtClean="0"/>
              <a:t> кластере.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r>
              <a:rPr lang="ru-RU" sz="2000" dirty="0" smtClean="0"/>
              <a:t>Эффективность </a:t>
            </a:r>
            <a:r>
              <a:rPr lang="en-US" sz="2000" dirty="0" smtClean="0"/>
              <a:t>E </a:t>
            </a:r>
            <a:r>
              <a:rPr lang="ru-RU" sz="2000" dirty="0" smtClean="0"/>
              <a:t>– отношение числа частиц в</a:t>
            </a:r>
            <a:r>
              <a:rPr lang="en-US" sz="2000" dirty="0" smtClean="0"/>
              <a:t> </a:t>
            </a:r>
            <a:r>
              <a:rPr lang="en-US" sz="2000" dirty="0" err="1" smtClean="0"/>
              <a:t>i</a:t>
            </a:r>
            <a:r>
              <a:rPr lang="en-US" sz="2000" dirty="0" smtClean="0"/>
              <a:t>-</a:t>
            </a:r>
            <a:r>
              <a:rPr lang="ru-RU" sz="2000" dirty="0" err="1" smtClean="0"/>
              <a:t>ом</a:t>
            </a:r>
            <a:r>
              <a:rPr lang="ru-RU" sz="2000" dirty="0" smtClean="0"/>
              <a:t> кластере, имеющих доминирующую высоту к числу частиц в семействе с такой</a:t>
            </a:r>
            <a:r>
              <a:rPr lang="en-US" sz="2000" dirty="0" smtClean="0"/>
              <a:t> </a:t>
            </a:r>
            <a:r>
              <a:rPr lang="ru-RU" sz="2000" dirty="0" smtClean="0"/>
              <a:t>высотой.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err="1" smtClean="0"/>
              <a:t>N</a:t>
            </a:r>
            <a:r>
              <a:rPr lang="en-US" sz="2000" baseline="-25000" dirty="0" err="1" smtClean="0"/>
              <a:t>c</a:t>
            </a:r>
            <a:r>
              <a:rPr lang="en-US" sz="2000" dirty="0" smtClean="0"/>
              <a:t> – </a:t>
            </a:r>
            <a:r>
              <a:rPr lang="ru-RU" sz="2000" dirty="0" smtClean="0"/>
              <a:t>число кластеров в семействе.</a:t>
            </a:r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2143108" y="2428868"/>
          <a:ext cx="1468437" cy="977900"/>
        </p:xfrm>
        <a:graphic>
          <a:graphicData uri="http://schemas.openxmlformats.org/presentationml/2006/ole">
            <p:oleObj spid="_x0000_s5122" name="Формула" r:id="rId4" imgW="482400" imgH="393480" progId="Equation.3">
              <p:embed/>
            </p:oleObj>
          </a:graphicData>
        </a:graphic>
      </p:graphicFrame>
      <p:graphicFrame>
        <p:nvGraphicFramePr>
          <p:cNvPr id="5123" name="Object 3"/>
          <p:cNvGraphicFramePr>
            <a:graphicFrameLocks noChangeAspect="1"/>
          </p:cNvGraphicFramePr>
          <p:nvPr/>
        </p:nvGraphicFramePr>
        <p:xfrm>
          <a:off x="4214810" y="2428868"/>
          <a:ext cx="2466975" cy="1071563"/>
        </p:xfrm>
        <a:graphic>
          <a:graphicData uri="http://schemas.openxmlformats.org/presentationml/2006/ole">
            <p:oleObj spid="_x0000_s5123" name="Формула" r:id="rId5" imgW="812520" imgH="431640" progId="Equation.3">
              <p:embed/>
            </p:oleObj>
          </a:graphicData>
        </a:graphic>
      </p:graphicFrame>
      <p:graphicFrame>
        <p:nvGraphicFramePr>
          <p:cNvPr id="5124" name="Object 4"/>
          <p:cNvGraphicFramePr>
            <a:graphicFrameLocks noChangeAspect="1"/>
          </p:cNvGraphicFramePr>
          <p:nvPr/>
        </p:nvGraphicFramePr>
        <p:xfrm>
          <a:off x="2071670" y="4572008"/>
          <a:ext cx="1468437" cy="977900"/>
        </p:xfrm>
        <a:graphic>
          <a:graphicData uri="http://schemas.openxmlformats.org/presentationml/2006/ole">
            <p:oleObj spid="_x0000_s5124" name="Формула" r:id="rId6" imgW="482400" imgH="393480" progId="Equation.3">
              <p:embed/>
            </p:oleObj>
          </a:graphicData>
        </a:graphic>
      </p:graphicFrame>
      <p:graphicFrame>
        <p:nvGraphicFramePr>
          <p:cNvPr id="5125" name="Object 5"/>
          <p:cNvGraphicFramePr>
            <a:graphicFrameLocks noChangeAspect="1"/>
          </p:cNvGraphicFramePr>
          <p:nvPr/>
        </p:nvGraphicFramePr>
        <p:xfrm>
          <a:off x="4429124" y="4500570"/>
          <a:ext cx="2466975" cy="1071563"/>
        </p:xfrm>
        <a:graphic>
          <a:graphicData uri="http://schemas.openxmlformats.org/presentationml/2006/ole">
            <p:oleObj spid="_x0000_s5125" name="Формула" r:id="rId7" imgW="812520" imgH="431640" progId="Equation.3">
              <p:embed/>
            </p:oleObj>
          </a:graphicData>
        </a:graphic>
      </p:graphicFrame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142844" y="0"/>
            <a:ext cx="8501122" cy="725470"/>
          </a:xfrm>
        </p:spPr>
        <p:txBody>
          <a:bodyPr>
            <a:normAutofit/>
          </a:bodyPr>
          <a:lstStyle/>
          <a:p>
            <a:r>
              <a:rPr lang="ru-RU" sz="2000" b="1" dirty="0" smtClean="0"/>
              <a:t>Коэффициенты качества кластеризации модельных </a:t>
            </a:r>
            <a:r>
              <a:rPr lang="ru-RU" sz="2000" b="1" dirty="0" err="1" smtClean="0"/>
              <a:t>гамма-семейств</a:t>
            </a:r>
            <a:r>
              <a:rPr lang="ru-RU" sz="2000" b="1" dirty="0" smtClean="0"/>
              <a:t>.</a:t>
            </a:r>
            <a:endParaRPr lang="ru-RU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14282" y="785794"/>
            <a:ext cx="8643998" cy="6072206"/>
          </a:xfrm>
        </p:spPr>
        <p:txBody>
          <a:bodyPr>
            <a:normAutofit fontScale="62500" lnSpcReduction="20000"/>
          </a:bodyPr>
          <a:lstStyle/>
          <a:p>
            <a:r>
              <a:rPr lang="ru-RU" dirty="0" smtClean="0"/>
              <a:t>Фрагментарность </a:t>
            </a:r>
            <a:r>
              <a:rPr lang="en-US" dirty="0" smtClean="0"/>
              <a:t>S </a:t>
            </a:r>
            <a:r>
              <a:rPr lang="ru-RU" dirty="0" smtClean="0"/>
              <a:t>– отношение числа различных доминирующих высот в семействе по всем кластерам к общему числу выделенных в семействе кластеров. </a:t>
            </a:r>
            <a:endParaRPr lang="en-US" dirty="0" smtClean="0"/>
          </a:p>
          <a:p>
            <a:endParaRPr lang="en-US" dirty="0" smtClean="0"/>
          </a:p>
          <a:p>
            <a:endParaRPr lang="ru-RU" dirty="0" smtClean="0"/>
          </a:p>
          <a:p>
            <a:endParaRPr lang="en-US" dirty="0" smtClean="0"/>
          </a:p>
          <a:p>
            <a:r>
              <a:rPr lang="ru-RU" dirty="0" smtClean="0"/>
              <a:t>Целостность </a:t>
            </a:r>
            <a:r>
              <a:rPr lang="en-US" dirty="0" smtClean="0"/>
              <a:t>I </a:t>
            </a:r>
            <a:r>
              <a:rPr lang="ru-RU" dirty="0" smtClean="0"/>
              <a:t>– отношение числа различных доминирующих высот в семействе по всем кластерам к общему числу уникальных высот в семействе. </a:t>
            </a:r>
          </a:p>
          <a:p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  <a:p>
            <a:r>
              <a:rPr lang="en-US" dirty="0" smtClean="0"/>
              <a:t>P, E, S, I</a:t>
            </a:r>
            <a:r>
              <a:rPr lang="ru-RU" dirty="0" smtClean="0"/>
              <a:t> </a:t>
            </a:r>
            <a:r>
              <a:rPr lang="el-GR" dirty="0" smtClean="0">
                <a:latin typeface="Calibri"/>
                <a:cs typeface="Calibri"/>
              </a:rPr>
              <a:t>ϵ</a:t>
            </a:r>
            <a:r>
              <a:rPr lang="en-US" dirty="0" smtClean="0"/>
              <a:t> </a:t>
            </a:r>
            <a:r>
              <a:rPr lang="ru-RU" dirty="0" smtClean="0"/>
              <a:t>(0, 1</a:t>
            </a:r>
            <a:r>
              <a:rPr lang="en-US" dirty="0" smtClean="0"/>
              <a:t>]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ru-RU" dirty="0" smtClean="0"/>
              <a:t>Для сравнения алгоритмов </a:t>
            </a:r>
            <a:r>
              <a:rPr lang="ru-RU" u="sng" dirty="0" smtClean="0"/>
              <a:t>предложена </a:t>
            </a:r>
            <a:r>
              <a:rPr lang="ru-RU" dirty="0" smtClean="0"/>
              <a:t>метрика, которая учитывает все введённые коэффициенты качества кластеризации.</a:t>
            </a:r>
          </a:p>
          <a:p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  <a:p>
            <a:endParaRPr lang="en-US" dirty="0" smtClean="0"/>
          </a:p>
          <a:p>
            <a:r>
              <a:rPr lang="ru-RU" dirty="0" smtClean="0"/>
              <a:t>Таким образом, </a:t>
            </a:r>
            <a:r>
              <a:rPr lang="en-US" dirty="0" smtClean="0"/>
              <a:t>M</a:t>
            </a:r>
            <a:r>
              <a:rPr lang="ru-RU" dirty="0" smtClean="0"/>
              <a:t> </a:t>
            </a:r>
            <a:r>
              <a:rPr lang="el-GR" dirty="0" smtClean="0">
                <a:cs typeface="Calibri"/>
              </a:rPr>
              <a:t>ϵ</a:t>
            </a:r>
            <a:r>
              <a:rPr lang="en-US" dirty="0" smtClean="0"/>
              <a:t> </a:t>
            </a:r>
            <a:r>
              <a:rPr lang="ru-RU" dirty="0" smtClean="0"/>
              <a:t>(0, 1</a:t>
            </a:r>
            <a:r>
              <a:rPr lang="en-US" dirty="0" smtClean="0"/>
              <a:t>]</a:t>
            </a:r>
            <a:r>
              <a:rPr lang="ru-RU" dirty="0" smtClean="0"/>
              <a:t>.</a:t>
            </a:r>
            <a:endParaRPr lang="en-US" dirty="0" smtClean="0"/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3571868" y="1357298"/>
          <a:ext cx="1468438" cy="977900"/>
        </p:xfrm>
        <a:graphic>
          <a:graphicData uri="http://schemas.openxmlformats.org/presentationml/2006/ole">
            <p:oleObj spid="_x0000_s6146" name="Формула" r:id="rId4" imgW="482400" imgH="393480" progId="Equation.3">
              <p:embed/>
            </p:oleObj>
          </a:graphicData>
        </a:graphic>
      </p:graphicFrame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29600" cy="511156"/>
          </a:xfrm>
        </p:spPr>
        <p:txBody>
          <a:bodyPr>
            <a:noAutofit/>
          </a:bodyPr>
          <a:lstStyle/>
          <a:p>
            <a:r>
              <a:rPr lang="ru-RU" sz="2000" b="1" dirty="0" smtClean="0"/>
              <a:t>Коэффициенты качества кластеризации модельных </a:t>
            </a:r>
            <a:r>
              <a:rPr lang="ru-RU" sz="2000" b="1" dirty="0" err="1" smtClean="0"/>
              <a:t>гамма-семейств</a:t>
            </a:r>
            <a:r>
              <a:rPr lang="ru-RU" sz="2000" b="1" dirty="0" smtClean="0"/>
              <a:t>.</a:t>
            </a:r>
            <a:endParaRPr lang="ru-RU" sz="2000" b="1" dirty="0"/>
          </a:p>
        </p:txBody>
      </p:sp>
      <p:graphicFrame>
        <p:nvGraphicFramePr>
          <p:cNvPr id="6148" name="Object 4"/>
          <p:cNvGraphicFramePr>
            <a:graphicFrameLocks noChangeAspect="1"/>
          </p:cNvGraphicFramePr>
          <p:nvPr/>
        </p:nvGraphicFramePr>
        <p:xfrm>
          <a:off x="3643306" y="3143248"/>
          <a:ext cx="1430337" cy="977900"/>
        </p:xfrm>
        <a:graphic>
          <a:graphicData uri="http://schemas.openxmlformats.org/presentationml/2006/ole">
            <p:oleObj spid="_x0000_s6148" name="Формула" r:id="rId5" imgW="469800" imgH="393480" progId="Equation.3">
              <p:embed/>
            </p:oleObj>
          </a:graphicData>
        </a:graphic>
      </p:graphicFrame>
      <p:graphicFrame>
        <p:nvGraphicFramePr>
          <p:cNvPr id="6149" name="Object 5"/>
          <p:cNvGraphicFramePr>
            <a:graphicFrameLocks noChangeAspect="1"/>
          </p:cNvGraphicFramePr>
          <p:nvPr/>
        </p:nvGraphicFramePr>
        <p:xfrm>
          <a:off x="3071802" y="5214950"/>
          <a:ext cx="2682875" cy="857250"/>
        </p:xfrm>
        <a:graphic>
          <a:graphicData uri="http://schemas.openxmlformats.org/presentationml/2006/ole">
            <p:oleObj spid="_x0000_s6149" name="Формула" r:id="rId6" imgW="1231560" imgH="39348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Mean_All_differenc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24" y="714356"/>
            <a:ext cx="7929618" cy="421484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582594"/>
          </a:xfrm>
        </p:spPr>
        <p:txBody>
          <a:bodyPr>
            <a:normAutofit/>
          </a:bodyPr>
          <a:lstStyle/>
          <a:p>
            <a:r>
              <a:rPr lang="ru-RU" sz="2000" b="1" dirty="0" smtClean="0"/>
              <a:t>Выбор значения параметра кластеризации.</a:t>
            </a:r>
            <a:endParaRPr lang="ru-RU" sz="20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28596" y="5286388"/>
            <a:ext cx="8229600" cy="1571612"/>
          </a:xfrm>
        </p:spPr>
        <p:txBody>
          <a:bodyPr>
            <a:normAutofit fontScale="85000" lnSpcReduction="20000"/>
          </a:bodyPr>
          <a:lstStyle/>
          <a:p>
            <a:pPr algn="r">
              <a:buNone/>
            </a:pPr>
            <a:endParaRPr lang="ru-RU" sz="2000" dirty="0" smtClean="0"/>
          </a:p>
          <a:p>
            <a:r>
              <a:rPr lang="ru-RU" sz="1800" dirty="0" smtClean="0"/>
              <a:t>Зависимость усредненной по всем семействам величины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b="1" dirty="0" smtClean="0"/>
              <a:t/>
            </a:r>
            <a:br>
              <a:rPr lang="en-US" sz="1800" b="1" dirty="0" smtClean="0"/>
            </a:br>
            <a:r>
              <a:rPr lang="ru-RU" sz="1800" dirty="0" smtClean="0"/>
              <a:t>от параметра </a:t>
            </a:r>
            <a:r>
              <a:rPr lang="en-US" sz="1800" dirty="0" smtClean="0"/>
              <a:t>N-</a:t>
            </a:r>
            <a:r>
              <a:rPr lang="ru-RU" sz="1800" dirty="0" smtClean="0"/>
              <a:t>перцентиль</a:t>
            </a:r>
            <a:r>
              <a:rPr lang="en-US" sz="1800" dirty="0" smtClean="0"/>
              <a:t>.</a:t>
            </a:r>
            <a:endParaRPr lang="ru-RU" sz="1800" dirty="0" smtClean="0"/>
          </a:p>
          <a:p>
            <a:r>
              <a:rPr lang="ru-RU" sz="1800" dirty="0" smtClean="0"/>
              <a:t>Значение </a:t>
            </a:r>
            <a:r>
              <a:rPr lang="en-US" sz="1800" dirty="0" smtClean="0"/>
              <a:t>N </a:t>
            </a:r>
            <a:r>
              <a:rPr lang="ru-RU" sz="1800" dirty="0" smtClean="0"/>
              <a:t>варьируется от 0 до 100 с шагом </a:t>
            </a:r>
            <a:r>
              <a:rPr lang="en-US" sz="1800" dirty="0" smtClean="0"/>
              <a:t>5.</a:t>
            </a:r>
            <a:r>
              <a:rPr lang="ru-RU" sz="1800" dirty="0" smtClean="0"/>
              <a:t> </a:t>
            </a:r>
          </a:p>
        </p:txBody>
      </p:sp>
      <p:pic>
        <p:nvPicPr>
          <p:cNvPr id="60417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571480"/>
            <a:ext cx="8689061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60418" name="Object 2"/>
          <p:cNvGraphicFramePr>
            <a:graphicFrameLocks noChangeAspect="1"/>
          </p:cNvGraphicFramePr>
          <p:nvPr/>
        </p:nvGraphicFramePr>
        <p:xfrm>
          <a:off x="4500562" y="5857892"/>
          <a:ext cx="1500198" cy="479353"/>
        </p:xfrm>
        <a:graphic>
          <a:graphicData uri="http://schemas.openxmlformats.org/presentationml/2006/ole">
            <p:oleObj spid="_x0000_s60418" name="Формула" r:id="rId5" imgW="1231560" imgH="393480" progId="Equation.3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Цель работы.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28596" y="1714489"/>
            <a:ext cx="8229600" cy="3429024"/>
          </a:xfrm>
        </p:spPr>
        <p:txBody>
          <a:bodyPr>
            <a:normAutofit/>
          </a:bodyPr>
          <a:lstStyle/>
          <a:p>
            <a:r>
              <a:rPr lang="ru-RU" sz="2400" dirty="0" smtClean="0"/>
              <a:t>Сопоставление данных эксперимента Памир с модельными расчётами.</a:t>
            </a:r>
          </a:p>
          <a:p>
            <a:r>
              <a:rPr lang="ru-RU" sz="2400" dirty="0" smtClean="0"/>
              <a:t>Выбрать и применить различные методы кластеризации к данным.</a:t>
            </a:r>
          </a:p>
          <a:p>
            <a:r>
              <a:rPr lang="ru-RU" sz="2400" dirty="0" smtClean="0"/>
              <a:t>Определить понятие эффективности алгоритма кластеризации. </a:t>
            </a:r>
          </a:p>
          <a:p>
            <a:r>
              <a:rPr lang="ru-RU" sz="2400" dirty="0" smtClean="0"/>
              <a:t>Оценить эффективность различных методов кластеризации. </a:t>
            </a:r>
            <a:endParaRPr lang="ru-RU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214414" y="0"/>
            <a:ext cx="6786610" cy="428604"/>
          </a:xfrm>
        </p:spPr>
        <p:txBody>
          <a:bodyPr>
            <a:normAutofit/>
          </a:bodyPr>
          <a:lstStyle/>
          <a:p>
            <a:r>
              <a:rPr lang="ru-RU" sz="2000" b="1" dirty="0" smtClean="0"/>
              <a:t>Сравнение алгоритмов по</a:t>
            </a:r>
            <a:r>
              <a:rPr lang="en-US" sz="2000" b="1" dirty="0" smtClean="0"/>
              <a:t> </a:t>
            </a:r>
            <a:r>
              <a:rPr lang="ru-RU" sz="2000" b="1" dirty="0" smtClean="0"/>
              <a:t>метрике</a:t>
            </a:r>
            <a:r>
              <a:rPr lang="en-US" sz="2000" b="1" dirty="0" smtClean="0"/>
              <a:t> M.</a:t>
            </a:r>
            <a:endParaRPr lang="ru-RU" sz="2000" b="1" dirty="0"/>
          </a:p>
        </p:txBody>
      </p:sp>
      <p:pic>
        <p:nvPicPr>
          <p:cNvPr id="59395" name="Picture 3" descr="C:\Users\Маша\COURSEWORK\1_PROJECT_FILES\images\clustering_h\hist_results_C.pn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09675" y="357166"/>
            <a:ext cx="9034325" cy="616978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1472" y="6286520"/>
            <a:ext cx="8258204" cy="439718"/>
          </a:xfrm>
        </p:spPr>
        <p:txBody>
          <a:bodyPr>
            <a:normAutofit/>
          </a:bodyPr>
          <a:lstStyle/>
          <a:p>
            <a:r>
              <a:rPr lang="ru-RU" sz="2000" dirty="0" smtClean="0"/>
              <a:t>Отношение числа пар, попавших в один кластер к общему числу пар.</a:t>
            </a:r>
            <a:endParaRPr lang="ru-RU" sz="2000" dirty="0"/>
          </a:p>
        </p:txBody>
      </p:sp>
      <p:pic>
        <p:nvPicPr>
          <p:cNvPr id="57345" name="Picture 1" descr="C:\Users\Маша\COURSEWORK\1_PROJECT_FILES\images\clustering_h\hist_results_ri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14282" y="357166"/>
            <a:ext cx="8786875" cy="5857916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 descr="C:\Users\Маша\COURSEWORK\1_PROJECT_FILES\images\clustering_h\hist_results_ari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2847" y="142852"/>
            <a:ext cx="9001153" cy="6000768"/>
          </a:xfrm>
          <a:prstGeom prst="rect">
            <a:avLst/>
          </a:prstGeom>
          <a:noFill/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571472" y="6072206"/>
            <a:ext cx="8258204" cy="654032"/>
          </a:xfrm>
        </p:spPr>
        <p:txBody>
          <a:bodyPr>
            <a:normAutofit fontScale="90000"/>
          </a:bodyPr>
          <a:lstStyle/>
          <a:p>
            <a:r>
              <a:rPr lang="ru-RU" sz="2000" dirty="0" smtClean="0"/>
              <a:t>Отношение числа пар, попавших в один кластер к общему числу пар с учетом случайности.</a:t>
            </a:r>
            <a:endParaRPr lang="ru-RU" sz="2000" dirty="0"/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8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44" y="785794"/>
            <a:ext cx="8718914" cy="2930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357158" y="0"/>
            <a:ext cx="8215370" cy="428604"/>
          </a:xfrm>
        </p:spPr>
        <p:txBody>
          <a:bodyPr>
            <a:noAutofit/>
          </a:bodyPr>
          <a:lstStyle/>
          <a:p>
            <a:r>
              <a:rPr lang="ru-RU" sz="1600" b="1" dirty="0" smtClean="0"/>
              <a:t>Корреляции между числом кластеров и числом последних взаимодействий (высот)</a:t>
            </a:r>
            <a:r>
              <a:rPr lang="en-US" sz="1600" b="1" dirty="0" smtClean="0"/>
              <a:t>.</a:t>
            </a:r>
            <a:r>
              <a:rPr lang="ru-RU" sz="1600" b="1" dirty="0" smtClean="0"/>
              <a:t> </a:t>
            </a:r>
            <a:endParaRPr lang="ru-RU" sz="1600" b="1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2844" y="571480"/>
            <a:ext cx="8786874" cy="3143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Содержимое 2"/>
          <p:cNvSpPr>
            <a:spLocks noGrp="1"/>
          </p:cNvSpPr>
          <p:nvPr>
            <p:ph idx="1"/>
          </p:nvPr>
        </p:nvSpPr>
        <p:spPr>
          <a:xfrm>
            <a:off x="500034" y="3857628"/>
            <a:ext cx="8115328" cy="2500330"/>
          </a:xfrm>
        </p:spPr>
        <p:txBody>
          <a:bodyPr>
            <a:normAutofit lnSpcReduction="10000"/>
          </a:bodyPr>
          <a:lstStyle/>
          <a:p>
            <a:r>
              <a:rPr lang="ru-RU" sz="2000" dirty="0" smtClean="0"/>
              <a:t>Средняя абсолютная ошибка:</a:t>
            </a:r>
            <a:br>
              <a:rPr lang="ru-RU" sz="2000" dirty="0" smtClean="0"/>
            </a:b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el-GR" sz="2000" dirty="0" smtClean="0">
                <a:latin typeface="Calibri"/>
                <a:cs typeface="Calibri"/>
              </a:rPr>
              <a:t>ν</a:t>
            </a:r>
            <a:r>
              <a:rPr lang="ru-RU" sz="2000" dirty="0" smtClean="0">
                <a:latin typeface="Calibri"/>
                <a:cs typeface="Calibri"/>
              </a:rPr>
              <a:t>1 – число выделенных в семействе кластеров, </a:t>
            </a:r>
            <a:br>
              <a:rPr lang="ru-RU" sz="2000" dirty="0" smtClean="0">
                <a:latin typeface="Calibri"/>
                <a:cs typeface="Calibri"/>
              </a:rPr>
            </a:br>
            <a:r>
              <a:rPr lang="el-GR" sz="2000" dirty="0" smtClean="0">
                <a:latin typeface="Calibri"/>
                <a:cs typeface="Calibri"/>
              </a:rPr>
              <a:t>ν</a:t>
            </a:r>
            <a:r>
              <a:rPr lang="ru-RU" sz="2000" dirty="0" smtClean="0">
                <a:latin typeface="Calibri"/>
                <a:cs typeface="Calibri"/>
              </a:rPr>
              <a:t>2 – среднее число последних взаимодействий (высот) в множестве семейств с таким числом, кластеров</a:t>
            </a:r>
            <a:r>
              <a:rPr lang="en-US" sz="2000" dirty="0" smtClean="0">
                <a:latin typeface="Calibri"/>
                <a:cs typeface="Calibri"/>
              </a:rPr>
              <a:t/>
            </a:r>
            <a:br>
              <a:rPr lang="en-US" sz="2000" dirty="0" smtClean="0">
                <a:latin typeface="Calibri"/>
                <a:cs typeface="Calibri"/>
              </a:rPr>
            </a:br>
            <a:r>
              <a:rPr lang="en-US" sz="2000" dirty="0" smtClean="0">
                <a:latin typeface="Calibri"/>
                <a:cs typeface="Calibri"/>
              </a:rPr>
              <a:t>n –</a:t>
            </a:r>
            <a:r>
              <a:rPr lang="ru-RU" sz="2000" dirty="0" smtClean="0">
                <a:latin typeface="Calibri"/>
                <a:cs typeface="Calibri"/>
              </a:rPr>
              <a:t> размер выборки.</a:t>
            </a:r>
            <a:endParaRPr lang="ru-RU" sz="2000" dirty="0" smtClean="0"/>
          </a:p>
          <a:p>
            <a:r>
              <a:rPr lang="ru-RU" sz="2000" dirty="0" smtClean="0"/>
              <a:t>Коэффициент корреляции </a:t>
            </a:r>
            <a:r>
              <a:rPr lang="ru-RU" sz="2000" dirty="0" err="1" smtClean="0"/>
              <a:t>Спирмена</a:t>
            </a:r>
            <a:endParaRPr lang="ru-RU" sz="2000" dirty="0" smtClean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  <p:graphicFrame>
        <p:nvGraphicFramePr>
          <p:cNvPr id="10" name="Объект 9"/>
          <p:cNvGraphicFramePr>
            <a:graphicFrameLocks noChangeAspect="1"/>
          </p:cNvGraphicFramePr>
          <p:nvPr/>
        </p:nvGraphicFramePr>
        <p:xfrm>
          <a:off x="5143504" y="5643578"/>
          <a:ext cx="3552825" cy="965200"/>
        </p:xfrm>
        <a:graphic>
          <a:graphicData uri="http://schemas.openxmlformats.org/presentationml/2006/ole">
            <p:oleObj spid="_x0000_s50179" name="Формула" r:id="rId6" imgW="2336760" imgH="634680" progId="Equation.3">
              <p:embed/>
            </p:oleObj>
          </a:graphicData>
        </a:graphic>
      </p:graphicFrame>
      <p:graphicFrame>
        <p:nvGraphicFramePr>
          <p:cNvPr id="11" name="Объект 10"/>
          <p:cNvGraphicFramePr>
            <a:graphicFrameLocks noChangeAspect="1"/>
          </p:cNvGraphicFramePr>
          <p:nvPr/>
        </p:nvGraphicFramePr>
        <p:xfrm>
          <a:off x="4857752" y="3857628"/>
          <a:ext cx="3000396" cy="835251"/>
        </p:xfrm>
        <a:graphic>
          <a:graphicData uri="http://schemas.openxmlformats.org/presentationml/2006/ole">
            <p:oleObj spid="_x0000_s50180" name="Формула" r:id="rId7" imgW="1180800" imgH="60948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285720" y="142852"/>
            <a:ext cx="8215370" cy="428604"/>
          </a:xfrm>
        </p:spPr>
        <p:txBody>
          <a:bodyPr>
            <a:noAutofit/>
          </a:bodyPr>
          <a:lstStyle/>
          <a:p>
            <a:r>
              <a:rPr lang="ru-RU" sz="1600" b="1" dirty="0" smtClean="0"/>
              <a:t>Корреляции между числом кластеров и числом последних взаимодействий</a:t>
            </a:r>
            <a:r>
              <a:rPr lang="en-US" sz="1600" b="1" dirty="0" smtClean="0"/>
              <a:t>.</a:t>
            </a:r>
            <a:r>
              <a:rPr lang="ru-RU" sz="1600" b="1" dirty="0" smtClean="0"/>
              <a:t> </a:t>
            </a:r>
            <a:endParaRPr lang="ru-RU" sz="1600" b="1" dirty="0"/>
          </a:p>
        </p:txBody>
      </p:sp>
      <p:pic>
        <p:nvPicPr>
          <p:cNvPr id="2051" name="Picture 3" descr="C:\Users\Маша\COURSEWORK\1_PROJECT_FILES\images\clustering_h\mistake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71480"/>
            <a:ext cx="9001188" cy="6000792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mistakes_100_700_cu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282" y="642918"/>
            <a:ext cx="8679718" cy="5786478"/>
          </a:xfrm>
        </p:spPr>
      </p:pic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0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44" y="428604"/>
            <a:ext cx="8873000" cy="2921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09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4282" y="500042"/>
            <a:ext cx="8722956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285720" y="0"/>
            <a:ext cx="8643998" cy="428604"/>
          </a:xfrm>
        </p:spPr>
        <p:txBody>
          <a:bodyPr>
            <a:normAutofit fontScale="90000"/>
          </a:bodyPr>
          <a:lstStyle/>
          <a:p>
            <a:r>
              <a:rPr lang="ru-RU" sz="2800" b="1" dirty="0" smtClean="0"/>
              <a:t>Применение кластеризации к экспериментальным данным</a:t>
            </a:r>
            <a:r>
              <a:rPr lang="en-US" sz="2800" b="1" dirty="0" smtClean="0"/>
              <a:t>.</a:t>
            </a:r>
            <a:r>
              <a:rPr lang="ru-RU" sz="2800" b="1" dirty="0" smtClean="0"/>
              <a:t> </a:t>
            </a:r>
            <a:endParaRPr lang="ru-RU" sz="2800" b="1" dirty="0"/>
          </a:p>
        </p:txBody>
      </p:sp>
      <p:sp>
        <p:nvSpPr>
          <p:cNvPr id="8" name="Содержимое 2"/>
          <p:cNvSpPr>
            <a:spLocks noGrp="1"/>
          </p:cNvSpPr>
          <p:nvPr>
            <p:ph idx="1"/>
          </p:nvPr>
        </p:nvSpPr>
        <p:spPr>
          <a:xfrm>
            <a:off x="571472" y="3429000"/>
            <a:ext cx="8215370" cy="3286148"/>
          </a:xfrm>
        </p:spPr>
        <p:txBody>
          <a:bodyPr>
            <a:noAutofit/>
          </a:bodyPr>
          <a:lstStyle/>
          <a:p>
            <a:r>
              <a:rPr lang="ru-RU" sz="1600" dirty="0" smtClean="0"/>
              <a:t>Рассмотрим значение </a:t>
            </a:r>
            <a:r>
              <a:rPr lang="ru-RU" sz="1600" dirty="0" err="1" smtClean="0"/>
              <a:t>кросс-энтропии</a:t>
            </a:r>
            <a:r>
              <a:rPr lang="ru-RU" sz="1600" dirty="0" smtClean="0"/>
              <a:t>, которая является мерой близости распределений. Для значений</a:t>
            </a:r>
            <a:r>
              <a:rPr lang="en-US" sz="1600" dirty="0" smtClean="0"/>
              <a:t> </a:t>
            </a:r>
            <a:r>
              <a:rPr lang="en-US" sz="1600" i="1" dirty="0" err="1" smtClean="0"/>
              <a:t>ce</a:t>
            </a:r>
            <a:r>
              <a:rPr lang="ru-RU" sz="1600" dirty="0" smtClean="0"/>
              <a:t> </a:t>
            </a:r>
            <a:r>
              <a:rPr lang="en-US" sz="1600" dirty="0" smtClean="0"/>
              <a:t>&lt;</a:t>
            </a:r>
            <a:r>
              <a:rPr lang="ru-RU" sz="1600" dirty="0" smtClean="0"/>
              <a:t> 0.1 распределения принято считать близкими.</a:t>
            </a:r>
          </a:p>
          <a:p>
            <a:endParaRPr lang="en-US" sz="1600" dirty="0" smtClean="0"/>
          </a:p>
          <a:p>
            <a:endParaRPr lang="ru-RU" sz="1600" dirty="0" smtClean="0"/>
          </a:p>
          <a:p>
            <a:endParaRPr lang="ru-RU" sz="1600" dirty="0" smtClean="0"/>
          </a:p>
          <a:p>
            <a:endParaRPr lang="ru-RU" sz="1600" dirty="0" smtClean="0"/>
          </a:p>
          <a:p>
            <a:endParaRPr lang="ru-RU" sz="1600" dirty="0" smtClean="0"/>
          </a:p>
          <a:p>
            <a:endParaRPr lang="ru-RU" sz="1600" dirty="0" smtClean="0"/>
          </a:p>
          <a:p>
            <a:endParaRPr lang="ru-RU" sz="1600" dirty="0" smtClean="0"/>
          </a:p>
          <a:p>
            <a:r>
              <a:rPr lang="en-US" sz="1600" dirty="0" smtClean="0"/>
              <a:t>n – </a:t>
            </a:r>
            <a:r>
              <a:rPr lang="ru-RU" sz="1600" dirty="0" smtClean="0"/>
              <a:t>количество элементов выборки, </a:t>
            </a:r>
            <a:r>
              <a:rPr lang="en-US" sz="1600" dirty="0" err="1" smtClean="0"/>
              <a:t>ni</a:t>
            </a:r>
            <a:r>
              <a:rPr lang="en-US" sz="1600" dirty="0" smtClean="0"/>
              <a:t> –</a:t>
            </a:r>
            <a:r>
              <a:rPr lang="ru-RU" sz="1600" dirty="0" smtClean="0"/>
              <a:t> количество элементов выборки в интервале разбиения.</a:t>
            </a:r>
            <a:r>
              <a:rPr lang="en-US" sz="1600" dirty="0" smtClean="0"/>
              <a:t> </a:t>
            </a:r>
          </a:p>
        </p:txBody>
      </p:sp>
      <p:graphicFrame>
        <p:nvGraphicFramePr>
          <p:cNvPr id="10" name="Объект 9"/>
          <p:cNvGraphicFramePr>
            <a:graphicFrameLocks noChangeAspect="1"/>
          </p:cNvGraphicFramePr>
          <p:nvPr/>
        </p:nvGraphicFramePr>
        <p:xfrm>
          <a:off x="2884488" y="5072063"/>
          <a:ext cx="1160462" cy="825500"/>
        </p:xfrm>
        <a:graphic>
          <a:graphicData uri="http://schemas.openxmlformats.org/presentationml/2006/ole">
            <p:oleObj spid="_x0000_s51205" name="Формула" r:id="rId6" imgW="495000" imgH="393480" progId="Equation.3">
              <p:embed/>
            </p:oleObj>
          </a:graphicData>
        </a:graphic>
      </p:graphicFrame>
      <p:graphicFrame>
        <p:nvGraphicFramePr>
          <p:cNvPr id="11" name="Объект 10"/>
          <p:cNvGraphicFramePr>
            <a:graphicFrameLocks noChangeAspect="1"/>
          </p:cNvGraphicFramePr>
          <p:nvPr/>
        </p:nvGraphicFramePr>
        <p:xfrm>
          <a:off x="4452938" y="5143500"/>
          <a:ext cx="968375" cy="750888"/>
        </p:xfrm>
        <a:graphic>
          <a:graphicData uri="http://schemas.openxmlformats.org/presentationml/2006/ole">
            <p:oleObj spid="_x0000_s51206" name="Формула" r:id="rId7" imgW="507960" imgH="393480" progId="Equation.3">
              <p:embed/>
            </p:oleObj>
          </a:graphicData>
        </a:graphic>
      </p:graphicFrame>
      <p:graphicFrame>
        <p:nvGraphicFramePr>
          <p:cNvPr id="7" name="Объект 6"/>
          <p:cNvGraphicFramePr>
            <a:graphicFrameLocks noChangeAspect="1"/>
          </p:cNvGraphicFramePr>
          <p:nvPr/>
        </p:nvGraphicFramePr>
        <p:xfrm>
          <a:off x="1785918" y="4214818"/>
          <a:ext cx="5407025" cy="811212"/>
        </p:xfrm>
        <a:graphic>
          <a:graphicData uri="http://schemas.openxmlformats.org/presentationml/2006/ole">
            <p:oleObj spid="_x0000_s51203" name="Формула" r:id="rId8" imgW="2958840" imgH="444240" progId="Equation.3">
              <p:embed/>
            </p:oleObj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928794" y="128586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ce</a:t>
            </a:r>
            <a:r>
              <a:rPr lang="en-US" dirty="0" smtClean="0"/>
              <a:t>=0.042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4714876" y="1285860"/>
            <a:ext cx="103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ce</a:t>
            </a:r>
            <a:r>
              <a:rPr lang="en-US" dirty="0" smtClean="0"/>
              <a:t>=0.062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7572396" y="1285860"/>
            <a:ext cx="103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ce</a:t>
            </a:r>
            <a:r>
              <a:rPr lang="en-US" dirty="0" smtClean="0"/>
              <a:t>=0.018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285720" y="0"/>
            <a:ext cx="8643998" cy="428604"/>
          </a:xfrm>
        </p:spPr>
        <p:txBody>
          <a:bodyPr>
            <a:normAutofit fontScale="90000"/>
          </a:bodyPr>
          <a:lstStyle/>
          <a:p>
            <a:r>
              <a:rPr lang="ru-RU" sz="2800" b="1" dirty="0" smtClean="0"/>
              <a:t>Применение кластеризации к экспериментальным данным</a:t>
            </a:r>
            <a:r>
              <a:rPr lang="en-US" sz="2800" b="1" dirty="0" smtClean="0"/>
              <a:t>.</a:t>
            </a:r>
            <a:r>
              <a:rPr lang="ru-RU" sz="2800" b="1" dirty="0" smtClean="0"/>
              <a:t> </a:t>
            </a:r>
            <a:endParaRPr lang="ru-RU" sz="2800" b="1" dirty="0"/>
          </a:p>
        </p:txBody>
      </p:sp>
      <p:pic>
        <p:nvPicPr>
          <p:cNvPr id="68610" name="Picture 2" descr="C:\Users\Маша\COURSEWORK\1_PROJECT_FILES\images\clustering_h\mc0_exp_1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1" y="571480"/>
            <a:ext cx="8679717" cy="5786478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43042" y="214290"/>
            <a:ext cx="5857916" cy="64291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Выводы.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158" y="1142984"/>
            <a:ext cx="8215370" cy="5072098"/>
          </a:xfrm>
        </p:spPr>
        <p:txBody>
          <a:bodyPr>
            <a:noAutofit/>
          </a:bodyPr>
          <a:lstStyle/>
          <a:p>
            <a:r>
              <a:rPr lang="ru-RU" sz="2000" dirty="0" smtClean="0"/>
              <a:t>Построены распределения физических характеристик</a:t>
            </a:r>
            <a:r>
              <a:rPr lang="en-US" sz="2000" dirty="0" smtClean="0"/>
              <a:t> </a:t>
            </a:r>
            <a:r>
              <a:rPr lang="ru-RU" sz="2000" dirty="0" smtClean="0"/>
              <a:t>экспериментальных и модельных событий. Показана их однородность для различных интервалов суммарной энергии.</a:t>
            </a:r>
          </a:p>
          <a:p>
            <a:r>
              <a:rPr lang="ru-RU" sz="2000" dirty="0" smtClean="0"/>
              <a:t>Рассмотрено 7 различных алгоритмов кластеризации, не предполагающих известным число кластеров.</a:t>
            </a:r>
          </a:p>
          <a:p>
            <a:r>
              <a:rPr lang="ru-RU" sz="2000" dirty="0" smtClean="0"/>
              <a:t>Предложен метод определения критерия остановки алгоритмов кластеризации (</a:t>
            </a:r>
            <a:r>
              <a:rPr lang="ru-RU" sz="2000" i="1" dirty="0" smtClean="0"/>
              <a:t>граничное расстояние</a:t>
            </a:r>
            <a:r>
              <a:rPr lang="ru-RU" sz="2000" dirty="0" smtClean="0"/>
              <a:t>).</a:t>
            </a:r>
          </a:p>
          <a:p>
            <a:r>
              <a:rPr lang="ru-RU" sz="2000" dirty="0" smtClean="0"/>
              <a:t>Предложена метрика М эффективности алгоритма кластеризации модельных семейств.</a:t>
            </a:r>
          </a:p>
          <a:p>
            <a:r>
              <a:rPr lang="ru-RU" sz="2000" dirty="0" smtClean="0"/>
              <a:t>Установлено, что наиболее эффективным с точки зрения этой метрики является алгоритм аггломеративной кластеризации.</a:t>
            </a:r>
          </a:p>
          <a:p>
            <a:r>
              <a:rPr lang="ru-RU" sz="2000" dirty="0" smtClean="0"/>
              <a:t>Показано наличие значимых корреляций между числом кластеров  и числом последних взаимодействий.</a:t>
            </a:r>
            <a:endParaRPr lang="en-US" sz="2000" dirty="0" smtClean="0"/>
          </a:p>
          <a:p>
            <a:r>
              <a:rPr lang="ru-RU" sz="2000" dirty="0" smtClean="0"/>
              <a:t>Реализован алгоритм Памир и подтверждены результаты, полученные в более ранних исследованиях.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ru-RU" dirty="0" smtClean="0"/>
              <a:t>Список литературы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5357850"/>
          </a:xfrm>
        </p:spPr>
        <p:txBody>
          <a:bodyPr>
            <a:normAutofit fontScale="40000" lnSpcReduction="20000"/>
          </a:bodyPr>
          <a:lstStyle/>
          <a:p>
            <a:r>
              <a:rPr lang="ru-RU" dirty="0" smtClean="0"/>
              <a:t>Кобзарь А. И. "Прикладная математическая статистика". </a:t>
            </a:r>
          </a:p>
          <a:p>
            <a:pPr>
              <a:buNone/>
            </a:pPr>
            <a:r>
              <a:rPr lang="ru-RU" dirty="0" smtClean="0"/>
              <a:t>	— М.: </a:t>
            </a:r>
            <a:r>
              <a:rPr lang="ru-RU" dirty="0" err="1" smtClean="0"/>
              <a:t>Физматлит</a:t>
            </a:r>
            <a:r>
              <a:rPr lang="ru-RU" dirty="0" smtClean="0"/>
              <a:t>, 2006. — 238 с.</a:t>
            </a:r>
          </a:p>
          <a:p>
            <a:r>
              <a:rPr lang="ru-RU" dirty="0" smtClean="0"/>
              <a:t>С.Г. </a:t>
            </a:r>
            <a:r>
              <a:rPr lang="ru-RU" dirty="0" err="1" smtClean="0"/>
              <a:t>Байбурина</a:t>
            </a:r>
            <a:r>
              <a:rPr lang="ru-RU" dirty="0" smtClean="0"/>
              <a:t>, А.С. Борисов, З.М. Гусева, Ф. М. Дунаевский "Исследования ядерных взаимодействий в области энергий 10^{14} - 10^{17} эВ методом рентгеноэмульсионных камер в космических лучах (Эксперимент "Памир")".  </a:t>
            </a:r>
            <a:br>
              <a:rPr lang="ru-RU" dirty="0" smtClean="0"/>
            </a:br>
            <a:r>
              <a:rPr lang="ru-RU" dirty="0" smtClean="0"/>
              <a:t>Труды ордена Ленина Физического Института им. П.Н. </a:t>
            </a:r>
            <a:r>
              <a:rPr lang="ru-RU" dirty="0" err="1" smtClean="0"/>
              <a:t>ЛЕбедева</a:t>
            </a:r>
            <a:r>
              <a:rPr lang="ru-RU" dirty="0" smtClean="0"/>
              <a:t> том 154 -- 218 стр.</a:t>
            </a:r>
            <a:endParaRPr lang="en-US" dirty="0" smtClean="0"/>
          </a:p>
          <a:p>
            <a:r>
              <a:rPr lang="ru-RU" dirty="0" smtClean="0"/>
              <a:t>Тюрин Ю. Н., Макаров А. А. "Анализ данных на компьютере" — Изд. 3-е, </a:t>
            </a:r>
            <a:r>
              <a:rPr lang="ru-RU" dirty="0" err="1" smtClean="0"/>
              <a:t>перераб</a:t>
            </a:r>
            <a:r>
              <a:rPr lang="ru-RU" dirty="0" smtClean="0"/>
              <a:t>. и доп./Под ред. В.Э. Фигурнова - М.: ИНФРА - М, 2002. - 528с., ил. </a:t>
            </a:r>
            <a:endParaRPr lang="en-US" dirty="0" smtClean="0"/>
          </a:p>
          <a:p>
            <a:r>
              <a:rPr lang="ru-RU" dirty="0" smtClean="0"/>
              <a:t>Таблицы математической статистики. </a:t>
            </a:r>
            <a:r>
              <a:rPr lang="ru-RU" dirty="0" err="1" smtClean="0"/>
              <a:t>Большев</a:t>
            </a:r>
            <a:r>
              <a:rPr lang="ru-RU" dirty="0" smtClean="0"/>
              <a:t> Л.Н., Смирнов Н. В. – М.: Наука. Главная редакция физико-математической литературы. 1983. -416 с.</a:t>
            </a:r>
          </a:p>
          <a:p>
            <a:r>
              <a:rPr lang="ru-RU" dirty="0" err="1" smtClean="0"/>
              <a:t>Элбон</a:t>
            </a:r>
            <a:r>
              <a:rPr lang="ru-RU" dirty="0" smtClean="0"/>
              <a:t> </a:t>
            </a:r>
            <a:r>
              <a:rPr lang="ru-RU" dirty="0" err="1" smtClean="0"/>
              <a:t>Крис</a:t>
            </a:r>
            <a:r>
              <a:rPr lang="ru-RU" dirty="0" smtClean="0"/>
              <a:t> Машинное обучение с использованием </a:t>
            </a:r>
            <a:r>
              <a:rPr lang="ru-RU" dirty="0" err="1" smtClean="0"/>
              <a:t>Python</a:t>
            </a:r>
            <a:r>
              <a:rPr lang="ru-RU" dirty="0" smtClean="0"/>
              <a:t>. Сборник рецептов: Пер. с англ. — СПб.: </a:t>
            </a:r>
            <a:r>
              <a:rPr lang="ru-RU" dirty="0" err="1" smtClean="0"/>
              <a:t>БХВ-Петербург</a:t>
            </a:r>
            <a:r>
              <a:rPr lang="ru-RU" dirty="0" smtClean="0"/>
              <a:t>, 2019. — 384 с.: ил.</a:t>
            </a:r>
          </a:p>
          <a:p>
            <a:r>
              <a:rPr lang="ru-RU" dirty="0" smtClean="0"/>
              <a:t>Метод Монте-Карло в задачах о взаимодействии частиц с веществом  / Н. М. Соболевский ; Федеральное </a:t>
            </a:r>
            <a:r>
              <a:rPr lang="ru-RU" dirty="0" err="1" smtClean="0"/>
              <a:t>гос</a:t>
            </a:r>
            <a:r>
              <a:rPr lang="ru-RU" dirty="0" smtClean="0"/>
              <a:t>. бюджетное учреждение науки </a:t>
            </a:r>
            <a:r>
              <a:rPr lang="ru-RU" dirty="0" err="1" smtClean="0"/>
              <a:t>Ин-т</a:t>
            </a:r>
            <a:r>
              <a:rPr lang="ru-RU" dirty="0" smtClean="0"/>
              <a:t> ядерных </a:t>
            </a:r>
            <a:r>
              <a:rPr lang="ru-RU" dirty="0" err="1" smtClean="0"/>
              <a:t>исслед</a:t>
            </a:r>
            <a:r>
              <a:rPr lang="ru-RU" dirty="0" smtClean="0"/>
              <a:t>. Российской акад. наук. — Изд. 2-е, </a:t>
            </a:r>
            <a:r>
              <a:rPr lang="ru-RU" dirty="0" err="1" smtClean="0"/>
              <a:t>испр</a:t>
            </a:r>
            <a:r>
              <a:rPr lang="ru-RU" dirty="0" smtClean="0"/>
              <a:t>. и доп. — Москва : Федеральное </a:t>
            </a:r>
            <a:r>
              <a:rPr lang="ru-RU" dirty="0" err="1" smtClean="0"/>
              <a:t>гос</a:t>
            </a:r>
            <a:r>
              <a:rPr lang="ru-RU" dirty="0" smtClean="0"/>
              <a:t>. бюджетное учреждение науки </a:t>
            </a:r>
            <a:r>
              <a:rPr lang="ru-RU" dirty="0" err="1" smtClean="0"/>
              <a:t>Ин-т</a:t>
            </a:r>
            <a:r>
              <a:rPr lang="ru-RU" dirty="0" smtClean="0"/>
              <a:t> ядерных </a:t>
            </a:r>
            <a:r>
              <a:rPr lang="ru-RU" dirty="0" err="1" smtClean="0"/>
              <a:t>исслед</a:t>
            </a:r>
            <a:r>
              <a:rPr lang="ru-RU" dirty="0" smtClean="0"/>
              <a:t>. Российской акад. наук, 2014. — 169 с. : ил.; 30 см;</a:t>
            </a:r>
          </a:p>
          <a:p>
            <a:r>
              <a:rPr lang="ru-RU" dirty="0" smtClean="0"/>
              <a:t>A </a:t>
            </a:r>
            <a:r>
              <a:rPr lang="ru-RU" dirty="0" err="1" smtClean="0"/>
              <a:t>Density-Based</a:t>
            </a:r>
            <a:r>
              <a:rPr lang="ru-RU" dirty="0" smtClean="0"/>
              <a:t> </a:t>
            </a:r>
            <a:r>
              <a:rPr lang="ru-RU" dirty="0" err="1" smtClean="0"/>
              <a:t>Algorithm</a:t>
            </a:r>
            <a:r>
              <a:rPr lang="ru-RU" dirty="0" smtClean="0"/>
              <a:t> </a:t>
            </a:r>
            <a:r>
              <a:rPr lang="ru-RU" dirty="0" err="1" smtClean="0"/>
              <a:t>for</a:t>
            </a:r>
            <a:r>
              <a:rPr lang="ru-RU" dirty="0" smtClean="0"/>
              <a:t> </a:t>
            </a:r>
            <a:r>
              <a:rPr lang="ru-RU" dirty="0" err="1" smtClean="0"/>
              <a:t>Discovering</a:t>
            </a:r>
            <a:r>
              <a:rPr lang="ru-RU" dirty="0" smtClean="0"/>
              <a:t> </a:t>
            </a:r>
            <a:r>
              <a:rPr lang="ru-RU" dirty="0" err="1" smtClean="0"/>
              <a:t>Clusters</a:t>
            </a:r>
            <a:r>
              <a:rPr lang="ru-RU" dirty="0" smtClean="0"/>
              <a:t> </a:t>
            </a:r>
            <a:r>
              <a:rPr lang="ru-RU" dirty="0" err="1" smtClean="0"/>
              <a:t>in</a:t>
            </a:r>
            <a:r>
              <a:rPr lang="ru-RU" dirty="0" smtClean="0"/>
              <a:t> </a:t>
            </a:r>
            <a:r>
              <a:rPr lang="ru-RU" dirty="0" err="1" smtClean="0"/>
              <a:t>Large</a:t>
            </a:r>
            <a:r>
              <a:rPr lang="ru-RU" dirty="0" smtClean="0"/>
              <a:t> </a:t>
            </a:r>
            <a:r>
              <a:rPr lang="ru-RU" dirty="0" err="1" smtClean="0"/>
              <a:t>Spatial</a:t>
            </a:r>
            <a:r>
              <a:rPr lang="ru-RU" dirty="0" smtClean="0"/>
              <a:t> </a:t>
            </a:r>
            <a:r>
              <a:rPr lang="ru-RU" dirty="0" err="1" smtClean="0"/>
              <a:t>Databases</a:t>
            </a:r>
            <a:r>
              <a:rPr lang="ru-RU" dirty="0" smtClean="0"/>
              <a:t> </a:t>
            </a:r>
            <a:r>
              <a:rPr lang="ru-RU" dirty="0" err="1" smtClean="0"/>
              <a:t>with</a:t>
            </a:r>
            <a:r>
              <a:rPr lang="ru-RU" dirty="0" smtClean="0"/>
              <a:t> </a:t>
            </a:r>
            <a:r>
              <a:rPr lang="ru-RU" dirty="0" err="1" smtClean="0"/>
              <a:t>Noise</a:t>
            </a:r>
            <a:r>
              <a:rPr lang="ru-RU" dirty="0" smtClean="0"/>
              <a:t>” </a:t>
            </a:r>
            <a:r>
              <a:rPr lang="ru-RU" dirty="0" err="1" smtClean="0"/>
              <a:t>Ester</a:t>
            </a:r>
            <a:r>
              <a:rPr lang="ru-RU" dirty="0" smtClean="0"/>
              <a:t>, M., H. P. </a:t>
            </a:r>
            <a:r>
              <a:rPr lang="ru-RU" dirty="0" err="1" smtClean="0"/>
              <a:t>Kriegel</a:t>
            </a:r>
            <a:r>
              <a:rPr lang="ru-RU" dirty="0" smtClean="0"/>
              <a:t>, J. </a:t>
            </a:r>
            <a:r>
              <a:rPr lang="ru-RU" dirty="0" err="1" smtClean="0"/>
              <a:t>Sander</a:t>
            </a:r>
            <a:r>
              <a:rPr lang="ru-RU" dirty="0" smtClean="0"/>
              <a:t>, </a:t>
            </a:r>
            <a:r>
              <a:rPr lang="ru-RU" dirty="0" err="1" smtClean="0"/>
              <a:t>and</a:t>
            </a:r>
            <a:r>
              <a:rPr lang="ru-RU" dirty="0" smtClean="0"/>
              <a:t> X. </a:t>
            </a:r>
            <a:r>
              <a:rPr lang="ru-RU" dirty="0" err="1" smtClean="0"/>
              <a:t>Xu</a:t>
            </a:r>
            <a:r>
              <a:rPr lang="ru-RU" dirty="0" smtClean="0"/>
              <a:t>, </a:t>
            </a:r>
            <a:r>
              <a:rPr lang="ru-RU" dirty="0" err="1" smtClean="0"/>
              <a:t>In</a:t>
            </a:r>
            <a:r>
              <a:rPr lang="ru-RU" dirty="0" smtClean="0"/>
              <a:t> </a:t>
            </a:r>
            <a:r>
              <a:rPr lang="ru-RU" dirty="0" err="1" smtClean="0"/>
              <a:t>Proceedings</a:t>
            </a:r>
            <a:r>
              <a:rPr lang="ru-RU" dirty="0" smtClean="0"/>
              <a:t> </a:t>
            </a:r>
            <a:r>
              <a:rPr lang="ru-RU" dirty="0" err="1" smtClean="0"/>
              <a:t>of</a:t>
            </a:r>
            <a:r>
              <a:rPr lang="ru-RU" dirty="0" smtClean="0"/>
              <a:t> </a:t>
            </a:r>
            <a:r>
              <a:rPr lang="ru-RU" dirty="0" err="1" smtClean="0"/>
              <a:t>the</a:t>
            </a:r>
            <a:r>
              <a:rPr lang="ru-RU" dirty="0" smtClean="0"/>
              <a:t> 2nd </a:t>
            </a:r>
            <a:r>
              <a:rPr lang="ru-RU" dirty="0" err="1" smtClean="0"/>
              <a:t>International</a:t>
            </a:r>
            <a:r>
              <a:rPr lang="ru-RU" dirty="0" smtClean="0"/>
              <a:t> </a:t>
            </a:r>
            <a:r>
              <a:rPr lang="ru-RU" dirty="0" err="1" smtClean="0"/>
              <a:t>Conference</a:t>
            </a:r>
            <a:r>
              <a:rPr lang="ru-RU" dirty="0" smtClean="0"/>
              <a:t> </a:t>
            </a:r>
            <a:r>
              <a:rPr lang="ru-RU" dirty="0" err="1" smtClean="0"/>
              <a:t>on</a:t>
            </a:r>
            <a:r>
              <a:rPr lang="ru-RU" dirty="0" smtClean="0"/>
              <a:t> </a:t>
            </a:r>
            <a:r>
              <a:rPr lang="ru-RU" dirty="0" err="1" smtClean="0"/>
              <a:t>Knowledge</a:t>
            </a:r>
            <a:r>
              <a:rPr lang="ru-RU" dirty="0" smtClean="0"/>
              <a:t> </a:t>
            </a:r>
            <a:r>
              <a:rPr lang="ru-RU" dirty="0" err="1" smtClean="0"/>
              <a:t>Discovery</a:t>
            </a:r>
            <a:r>
              <a:rPr lang="ru-RU" dirty="0" smtClean="0"/>
              <a:t> </a:t>
            </a:r>
            <a:r>
              <a:rPr lang="ru-RU" dirty="0" err="1" smtClean="0"/>
              <a:t>and</a:t>
            </a:r>
            <a:r>
              <a:rPr lang="ru-RU" dirty="0" smtClean="0"/>
              <a:t> </a:t>
            </a:r>
            <a:r>
              <a:rPr lang="ru-RU" dirty="0" err="1" smtClean="0"/>
              <a:t>Data</a:t>
            </a:r>
            <a:r>
              <a:rPr lang="ru-RU" dirty="0" smtClean="0"/>
              <a:t> </a:t>
            </a:r>
            <a:r>
              <a:rPr lang="ru-RU" dirty="0" err="1" smtClean="0"/>
              <a:t>Mining</a:t>
            </a:r>
            <a:r>
              <a:rPr lang="ru-RU" dirty="0" smtClean="0"/>
              <a:t>, </a:t>
            </a:r>
            <a:r>
              <a:rPr lang="ru-RU" dirty="0" err="1" smtClean="0"/>
              <a:t>Portland</a:t>
            </a:r>
            <a:r>
              <a:rPr lang="ru-RU" dirty="0" smtClean="0"/>
              <a:t>, OR, AAAI </a:t>
            </a:r>
            <a:r>
              <a:rPr lang="ru-RU" dirty="0" err="1" smtClean="0"/>
              <a:t>Press</a:t>
            </a:r>
            <a:r>
              <a:rPr lang="ru-RU" dirty="0" smtClean="0"/>
              <a:t>, </a:t>
            </a:r>
            <a:r>
              <a:rPr lang="ru-RU" dirty="0" err="1" smtClean="0"/>
              <a:t>pp</a:t>
            </a:r>
            <a:r>
              <a:rPr lang="ru-RU" dirty="0" smtClean="0"/>
              <a:t>. 226–231. 1996</a:t>
            </a:r>
          </a:p>
          <a:p>
            <a:r>
              <a:rPr lang="en-US" dirty="0" smtClean="0"/>
              <a:t>DBSCAN revisited, revisited: why and how you should (still) use DBSCAN. Schubert, E., Sander, J., Ester, M., </a:t>
            </a:r>
            <a:r>
              <a:rPr lang="en-US" dirty="0" err="1" smtClean="0"/>
              <a:t>Kriegel</a:t>
            </a:r>
            <a:r>
              <a:rPr lang="en-US" dirty="0" smtClean="0"/>
              <a:t>, H. P., &amp; </a:t>
            </a:r>
            <a:r>
              <a:rPr lang="en-US" dirty="0" err="1" smtClean="0"/>
              <a:t>Xu</a:t>
            </a:r>
            <a:r>
              <a:rPr lang="en-US" dirty="0" smtClean="0"/>
              <a:t>, X. (2017). </a:t>
            </a:r>
            <a:r>
              <a:rPr lang="ru-RU" dirty="0" err="1" smtClean="0"/>
              <a:t>In</a:t>
            </a:r>
            <a:r>
              <a:rPr lang="ru-RU" dirty="0" smtClean="0"/>
              <a:t> ACM </a:t>
            </a:r>
            <a:r>
              <a:rPr lang="ru-RU" dirty="0" err="1" smtClean="0"/>
              <a:t>Transactions</a:t>
            </a:r>
            <a:r>
              <a:rPr lang="ru-RU" dirty="0" smtClean="0"/>
              <a:t> </a:t>
            </a:r>
            <a:r>
              <a:rPr lang="ru-RU" dirty="0" err="1" smtClean="0"/>
              <a:t>on</a:t>
            </a:r>
            <a:r>
              <a:rPr lang="ru-RU" dirty="0" smtClean="0"/>
              <a:t> </a:t>
            </a:r>
            <a:r>
              <a:rPr lang="ru-RU" dirty="0" err="1" smtClean="0"/>
              <a:t>Database</a:t>
            </a:r>
            <a:r>
              <a:rPr lang="ru-RU" dirty="0" smtClean="0"/>
              <a:t> </a:t>
            </a:r>
            <a:r>
              <a:rPr lang="ru-RU" dirty="0" err="1" smtClean="0"/>
              <a:t>Systems</a:t>
            </a:r>
            <a:r>
              <a:rPr lang="ru-RU" dirty="0" smtClean="0"/>
              <a:t> (TODS), 42(3), 19.</a:t>
            </a:r>
          </a:p>
          <a:p>
            <a:r>
              <a:rPr lang="en-US" dirty="0" smtClean="0"/>
              <a:t>Hodges, J.L. Jr., “The Significance Probability of the Smirnov Two-Sample Test,” </a:t>
            </a:r>
            <a:r>
              <a:rPr lang="en-US" dirty="0" err="1" smtClean="0"/>
              <a:t>Arkiv</a:t>
            </a:r>
            <a:r>
              <a:rPr lang="en-US" dirty="0" smtClean="0"/>
              <a:t> </a:t>
            </a:r>
            <a:r>
              <a:rPr lang="en-US" dirty="0" err="1" smtClean="0"/>
              <a:t>fiur</a:t>
            </a:r>
            <a:r>
              <a:rPr lang="en-US" dirty="0" smtClean="0"/>
              <a:t> </a:t>
            </a:r>
            <a:r>
              <a:rPr lang="en-US" dirty="0" err="1" smtClean="0"/>
              <a:t>Matematik</a:t>
            </a:r>
            <a:r>
              <a:rPr lang="en-US" dirty="0" smtClean="0"/>
              <a:t>, 3, No. 43 (1958), 469-86.</a:t>
            </a:r>
            <a:endParaRPr lang="ru-RU" dirty="0" smtClean="0"/>
          </a:p>
          <a:p>
            <a:r>
              <a:rPr lang="en-US" dirty="0" err="1" smtClean="0"/>
              <a:t>Levene</a:t>
            </a:r>
            <a:r>
              <a:rPr lang="en-US" dirty="0" smtClean="0"/>
              <a:t>, H. (1960). In Contributions to Probability and Statistics: Essays in Honor of Harold </a:t>
            </a:r>
            <a:r>
              <a:rPr lang="en-US" dirty="0" err="1" smtClean="0"/>
              <a:t>Hotelling</a:t>
            </a:r>
            <a:r>
              <a:rPr lang="en-US" dirty="0" smtClean="0"/>
              <a:t>, I. </a:t>
            </a:r>
            <a:r>
              <a:rPr lang="en-US" dirty="0" err="1" smtClean="0"/>
              <a:t>Olkin</a:t>
            </a:r>
            <a:r>
              <a:rPr lang="en-US" dirty="0" smtClean="0"/>
              <a:t> et </a:t>
            </a:r>
            <a:r>
              <a:rPr lang="ru-RU" dirty="0" err="1" smtClean="0"/>
              <a:t>al</a:t>
            </a:r>
            <a:r>
              <a:rPr lang="ru-RU" dirty="0" smtClean="0"/>
              <a:t>. </a:t>
            </a:r>
            <a:r>
              <a:rPr lang="ru-RU" dirty="0" err="1" smtClean="0"/>
              <a:t>eds</a:t>
            </a:r>
            <a:r>
              <a:rPr lang="ru-RU" dirty="0" smtClean="0"/>
              <a:t>., </a:t>
            </a:r>
            <a:r>
              <a:rPr lang="ru-RU" dirty="0" err="1" smtClean="0"/>
              <a:t>Stanford</a:t>
            </a:r>
            <a:r>
              <a:rPr lang="ru-RU" dirty="0" smtClean="0"/>
              <a:t> </a:t>
            </a:r>
            <a:r>
              <a:rPr lang="ru-RU" dirty="0" err="1" smtClean="0"/>
              <a:t>University</a:t>
            </a:r>
            <a:r>
              <a:rPr lang="ru-RU" dirty="0" smtClean="0"/>
              <a:t> </a:t>
            </a:r>
            <a:r>
              <a:rPr lang="ru-RU" dirty="0" err="1" smtClean="0"/>
              <a:t>Press</a:t>
            </a:r>
            <a:r>
              <a:rPr lang="ru-RU" dirty="0" smtClean="0"/>
              <a:t>, </a:t>
            </a:r>
            <a:r>
              <a:rPr lang="ru-RU" dirty="0" err="1" smtClean="0"/>
              <a:t>pp</a:t>
            </a:r>
            <a:r>
              <a:rPr lang="ru-RU" dirty="0" smtClean="0"/>
              <a:t>. 278-292.</a:t>
            </a:r>
          </a:p>
          <a:p>
            <a:r>
              <a:rPr lang="ru-RU" dirty="0" err="1" smtClean="0"/>
              <a:t>Brown</a:t>
            </a:r>
            <a:r>
              <a:rPr lang="ru-RU" dirty="0" smtClean="0"/>
              <a:t>, M. B. </a:t>
            </a:r>
            <a:r>
              <a:rPr lang="ru-RU" dirty="0" err="1" smtClean="0"/>
              <a:t>and</a:t>
            </a:r>
            <a:r>
              <a:rPr lang="ru-RU" dirty="0" smtClean="0"/>
              <a:t> </a:t>
            </a:r>
            <a:r>
              <a:rPr lang="ru-RU" dirty="0" err="1" smtClean="0"/>
              <a:t>Forsythe</a:t>
            </a:r>
            <a:r>
              <a:rPr lang="ru-RU" dirty="0" smtClean="0"/>
              <a:t>, A. B. (1974), </a:t>
            </a:r>
            <a:r>
              <a:rPr lang="ru-RU" dirty="0" err="1" smtClean="0"/>
              <a:t>Journal</a:t>
            </a:r>
            <a:r>
              <a:rPr lang="ru-RU" dirty="0" smtClean="0"/>
              <a:t> </a:t>
            </a:r>
            <a:r>
              <a:rPr lang="ru-RU" dirty="0" err="1" smtClean="0"/>
              <a:t>of</a:t>
            </a:r>
            <a:r>
              <a:rPr lang="ru-RU" dirty="0" smtClean="0"/>
              <a:t> </a:t>
            </a:r>
            <a:r>
              <a:rPr lang="ru-RU" dirty="0" err="1" smtClean="0"/>
              <a:t>the</a:t>
            </a:r>
            <a:r>
              <a:rPr lang="ru-RU" dirty="0" smtClean="0"/>
              <a:t> </a:t>
            </a:r>
            <a:r>
              <a:rPr lang="ru-RU" dirty="0" err="1" smtClean="0"/>
              <a:t>American</a:t>
            </a:r>
            <a:r>
              <a:rPr lang="ru-RU" dirty="0" smtClean="0"/>
              <a:t> </a:t>
            </a:r>
            <a:r>
              <a:rPr lang="ru-RU" dirty="0" err="1" smtClean="0"/>
              <a:t>Statistical</a:t>
            </a:r>
            <a:r>
              <a:rPr lang="ru-RU" dirty="0" smtClean="0"/>
              <a:t> </a:t>
            </a:r>
            <a:r>
              <a:rPr lang="ru-RU" dirty="0" err="1" smtClean="0"/>
              <a:t>Association</a:t>
            </a:r>
            <a:r>
              <a:rPr lang="ru-RU" dirty="0" smtClean="0"/>
              <a:t>, 69, 364-367</a:t>
            </a:r>
          </a:p>
          <a:p>
            <a:r>
              <a:rPr lang="ru-RU" dirty="0" err="1" smtClean="0"/>
              <a:t>Welch</a:t>
            </a:r>
            <a:r>
              <a:rPr lang="ru-RU" dirty="0" smtClean="0"/>
              <a:t>, B. L. (1947). "</a:t>
            </a:r>
            <a:r>
              <a:rPr lang="ru-RU" dirty="0" err="1" smtClean="0"/>
              <a:t>The</a:t>
            </a:r>
            <a:r>
              <a:rPr lang="ru-RU" dirty="0" smtClean="0"/>
              <a:t> </a:t>
            </a:r>
            <a:r>
              <a:rPr lang="ru-RU" dirty="0" err="1" smtClean="0"/>
              <a:t>generalization</a:t>
            </a:r>
            <a:r>
              <a:rPr lang="ru-RU" dirty="0" smtClean="0"/>
              <a:t> </a:t>
            </a:r>
            <a:r>
              <a:rPr lang="ru-RU" dirty="0" err="1" smtClean="0"/>
              <a:t>of</a:t>
            </a:r>
            <a:r>
              <a:rPr lang="ru-RU" dirty="0" smtClean="0"/>
              <a:t> "</a:t>
            </a:r>
            <a:r>
              <a:rPr lang="ru-RU" dirty="0" err="1" smtClean="0"/>
              <a:t>Student's</a:t>
            </a:r>
            <a:r>
              <a:rPr lang="ru-RU" dirty="0" smtClean="0"/>
              <a:t>" </a:t>
            </a:r>
            <a:r>
              <a:rPr lang="ru-RU" dirty="0" err="1" smtClean="0"/>
              <a:t>problem</a:t>
            </a:r>
            <a:r>
              <a:rPr lang="ru-RU" dirty="0" smtClean="0"/>
              <a:t> </a:t>
            </a:r>
            <a:r>
              <a:rPr lang="ru-RU" dirty="0" err="1" smtClean="0"/>
              <a:t>when</a:t>
            </a:r>
            <a:r>
              <a:rPr lang="ru-RU" dirty="0" smtClean="0"/>
              <a:t> </a:t>
            </a:r>
            <a:r>
              <a:rPr lang="ru-RU" dirty="0" err="1" smtClean="0"/>
              <a:t>several</a:t>
            </a:r>
            <a:r>
              <a:rPr lang="ru-RU" dirty="0" smtClean="0"/>
              <a:t> </a:t>
            </a:r>
            <a:r>
              <a:rPr lang="ru-RU" dirty="0" err="1" smtClean="0"/>
              <a:t>different</a:t>
            </a:r>
            <a:r>
              <a:rPr lang="ru-RU" dirty="0" smtClean="0"/>
              <a:t> </a:t>
            </a:r>
            <a:r>
              <a:rPr lang="ru-RU" dirty="0" err="1" smtClean="0"/>
              <a:t>population</a:t>
            </a:r>
            <a:r>
              <a:rPr lang="ru-RU" dirty="0" smtClean="0"/>
              <a:t> </a:t>
            </a:r>
            <a:r>
              <a:rPr lang="ru-RU" dirty="0" err="1" smtClean="0"/>
              <a:t>variances</a:t>
            </a:r>
            <a:r>
              <a:rPr lang="ru-RU" dirty="0" smtClean="0"/>
              <a:t> </a:t>
            </a:r>
            <a:r>
              <a:rPr lang="ru-RU" dirty="0" err="1" smtClean="0"/>
              <a:t>are</a:t>
            </a:r>
            <a:r>
              <a:rPr lang="ru-RU" dirty="0" smtClean="0"/>
              <a:t> </a:t>
            </a:r>
            <a:r>
              <a:rPr lang="ru-RU" dirty="0" err="1" smtClean="0"/>
              <a:t>involved</a:t>
            </a:r>
            <a:r>
              <a:rPr lang="ru-RU" dirty="0" smtClean="0"/>
              <a:t>".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Э</a:t>
            </a:r>
            <a:r>
              <a:rPr lang="ru-RU" dirty="0" smtClean="0"/>
              <a:t>ксперимент «Памир»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6000760" y="1928802"/>
            <a:ext cx="27860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 качестве источника данных в работе используется эксперимент «Памир» - результат совместного исследования нескольких научных учреждений во главе с </a:t>
            </a:r>
            <a:r>
              <a:rPr lang="ru-RU" dirty="0" err="1" smtClean="0"/>
              <a:t>ФИАНом</a:t>
            </a:r>
            <a:r>
              <a:rPr lang="ru-RU" dirty="0" smtClean="0"/>
              <a:t> по изучению </a:t>
            </a:r>
            <a:r>
              <a:rPr lang="ru-RU" dirty="0" err="1" smtClean="0"/>
              <a:t>адронных</a:t>
            </a:r>
            <a:r>
              <a:rPr lang="ru-RU" dirty="0" smtClean="0"/>
              <a:t> взаимодействий (частиц космических лучей) методом больших РЭК. </a:t>
            </a:r>
            <a:endParaRPr lang="ru-RU" dirty="0"/>
          </a:p>
        </p:txBody>
      </p:sp>
      <p:pic>
        <p:nvPicPr>
          <p:cNvPr id="7" name="Picture 5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7158" y="1500174"/>
            <a:ext cx="5572164" cy="3954740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6" name="TextBox 5"/>
          <p:cNvSpPr txBox="1"/>
          <p:nvPr/>
        </p:nvSpPr>
        <p:spPr>
          <a:xfrm>
            <a:off x="428596" y="5429264"/>
            <a:ext cx="2219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Схема эксперимента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08" y="1785926"/>
            <a:ext cx="43815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786182" y="5429264"/>
            <a:ext cx="2857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Пример экспериментального </a:t>
            </a:r>
          </a:p>
          <a:p>
            <a:r>
              <a:rPr lang="ru-RU" sz="1400" dirty="0" smtClean="0"/>
              <a:t>гамма семейства</a:t>
            </a:r>
            <a:endParaRPr lang="ru-RU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00562" y="1357298"/>
            <a:ext cx="4470323" cy="4305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Полезные ссылки.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1500174"/>
            <a:ext cx="4686304" cy="4525963"/>
          </a:xfrm>
        </p:spPr>
        <p:txBody>
          <a:bodyPr>
            <a:normAutofit fontScale="47500" lnSpcReduction="20000"/>
          </a:bodyPr>
          <a:lstStyle/>
          <a:p>
            <a:endParaRPr lang="ru-RU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https://github.com/MaryIzo/coursework</a:t>
            </a:r>
            <a:r>
              <a:rPr lang="en-US" dirty="0" smtClean="0"/>
              <a:t> </a:t>
            </a:r>
            <a:endParaRPr lang="ru-RU" dirty="0" smtClean="0"/>
          </a:p>
          <a:p>
            <a:r>
              <a:rPr lang="en-US" dirty="0" smtClean="0"/>
              <a:t>Affinity </a:t>
            </a:r>
            <a:r>
              <a:rPr lang="en-US" dirty="0" err="1" smtClean="0"/>
              <a:t>propogation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u="sng" dirty="0" smtClean="0">
                <a:hlinkClick r:id="rId4"/>
              </a:rPr>
              <a:t>https://towardsdatascience.com/unsupervised-machine-learning-affinity-propagation-algorithm-explained-d1fef85f22c8</a:t>
            </a:r>
            <a:r>
              <a:rPr lang="en-US" u="sng" dirty="0" smtClean="0"/>
              <a:t> </a:t>
            </a:r>
          </a:p>
          <a:p>
            <a:r>
              <a:rPr lang="en-US" dirty="0" err="1" smtClean="0"/>
              <a:t>Hdbscan</a:t>
            </a:r>
            <a:r>
              <a:rPr lang="en-US" u="sng" dirty="0" smtClean="0"/>
              <a:t/>
            </a:r>
            <a:br>
              <a:rPr lang="en-US" u="sng" dirty="0" smtClean="0"/>
            </a:br>
            <a:r>
              <a:rPr lang="en-US" dirty="0" smtClean="0">
                <a:hlinkClick r:id="rId5"/>
              </a:rPr>
              <a:t>https://hdbscan.readthedocs.io/en/latest/how_hdbscan_works.html</a:t>
            </a:r>
            <a:r>
              <a:rPr lang="en-US" dirty="0" smtClean="0"/>
              <a:t> </a:t>
            </a:r>
          </a:p>
          <a:p>
            <a:r>
              <a:rPr lang="en-US" dirty="0" smtClean="0"/>
              <a:t>Mean shift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hlinkClick r:id="rId6"/>
              </a:rPr>
              <a:t>https://mdetiberiis.medium.com/clustering-8df9aa13c00b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hlinkClick r:id="rId7"/>
              </a:rPr>
              <a:t>https://www.geeksforgeeks.org/ml-mean-shift-clustering/</a:t>
            </a:r>
            <a:r>
              <a:rPr lang="en-US" dirty="0" smtClean="0"/>
              <a:t> </a:t>
            </a:r>
          </a:p>
          <a:p>
            <a:r>
              <a:rPr lang="en-US" dirty="0" smtClean="0"/>
              <a:t>Optics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hlinkClick r:id="rId8"/>
              </a:rPr>
              <a:t>https://en.wikipedia.org/wiki/OPTICS_algorithm</a:t>
            </a:r>
            <a:r>
              <a:rPr lang="en-US" dirty="0" smtClean="0"/>
              <a:t> </a:t>
            </a:r>
            <a:endParaRPr lang="ru-RU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715140" y="5929330"/>
            <a:ext cx="2857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Пример экспериментального </a:t>
            </a:r>
          </a:p>
          <a:p>
            <a:r>
              <a:rPr lang="ru-RU" sz="1400" dirty="0" smtClean="0"/>
              <a:t>гамма семейства</a:t>
            </a:r>
            <a:endParaRPr lang="ru-RU" sz="1400" dirty="0"/>
          </a:p>
        </p:txBody>
      </p:sp>
      <p:pic>
        <p:nvPicPr>
          <p:cNvPr id="7" name="Picture 2" descr="D:\1 Универ\5 курс\Курсовая работа 5 курс\ТЕХ_2\2020\pics\XY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2786058"/>
            <a:ext cx="3534432" cy="3043551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357158" y="5929330"/>
            <a:ext cx="30718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Изображение семейства на плоскости </a:t>
            </a:r>
            <a:r>
              <a:rPr lang="en-US" sz="1400" dirty="0" smtClean="0"/>
              <a:t>X, Y (</a:t>
            </a:r>
            <a:r>
              <a:rPr lang="ru-RU" sz="1400" dirty="0" smtClean="0"/>
              <a:t>мишенная диаграмма</a:t>
            </a:r>
            <a:r>
              <a:rPr lang="en-US" sz="1400" dirty="0" smtClean="0"/>
              <a:t>)</a:t>
            </a:r>
            <a:endParaRPr lang="ru-RU" sz="1400" dirty="0"/>
          </a:p>
        </p:txBody>
      </p:sp>
      <p:pic>
        <p:nvPicPr>
          <p:cNvPr id="5" name="Picture 5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86116" y="2428868"/>
            <a:ext cx="5857884" cy="3500462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57554" y="5851457"/>
            <a:ext cx="3143240" cy="1006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Содержимое 2"/>
          <p:cNvSpPr>
            <a:spLocks noGrp="1"/>
          </p:cNvSpPr>
          <p:nvPr>
            <p:ph idx="1"/>
          </p:nvPr>
        </p:nvSpPr>
        <p:spPr>
          <a:xfrm>
            <a:off x="357158" y="214291"/>
            <a:ext cx="8229600" cy="2428891"/>
          </a:xfrm>
        </p:spPr>
        <p:txBody>
          <a:bodyPr>
            <a:normAutofit fontScale="92500" lnSpcReduction="20000"/>
          </a:bodyPr>
          <a:lstStyle/>
          <a:p>
            <a:r>
              <a:rPr lang="ru-RU" sz="2000" dirty="0" smtClean="0"/>
              <a:t>Для изучения взаимодействий при энергии</a:t>
            </a:r>
            <a:r>
              <a:rPr lang="en-US" sz="2000" dirty="0" smtClean="0"/>
              <a:t> E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&gt;100 </a:t>
            </a:r>
            <a:r>
              <a:rPr lang="ru-RU" sz="2000" dirty="0" err="1" smtClean="0"/>
              <a:t>ТэВ</a:t>
            </a:r>
            <a:r>
              <a:rPr lang="ru-RU" sz="2000" dirty="0" smtClean="0"/>
              <a:t> применяется метод рентгеноэмульсионных камер (РЭК), устанавливаемых на высотах гор. С помощью детекторов площадями до 1000 м</a:t>
            </a:r>
            <a:r>
              <a:rPr lang="ru-RU" sz="2000" baseline="30000" dirty="0" smtClean="0"/>
              <a:t>2</a:t>
            </a:r>
            <a:r>
              <a:rPr lang="ru-RU" sz="2000" dirty="0" smtClean="0"/>
              <a:t> ведётся накопление статистики в течение года. Основной объект исследования – группа генетически связанных частиц (гамма квантов и адронов) достаточно большой энергии, которые возникают в результате взаимодействия первичной частицы с ядрами атомов воздуха и последующего ядерно-электромагнитного каскада. Такие группы частиц принято называть семействами.  </a:t>
            </a:r>
            <a:endParaRPr lang="ru-RU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28926" y="3397043"/>
            <a:ext cx="5643602" cy="3460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85720" y="1357298"/>
            <a:ext cx="26432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База </a:t>
            </a:r>
            <a:r>
              <a:rPr lang="ru-RU" b="1" dirty="0" err="1" smtClean="0"/>
              <a:t>эксп</a:t>
            </a:r>
            <a:r>
              <a:rPr lang="ru-RU" b="1" dirty="0" smtClean="0"/>
              <a:t>. данных</a:t>
            </a:r>
            <a:r>
              <a:rPr lang="en-US" b="1" dirty="0" smtClean="0"/>
              <a:t>.</a:t>
            </a:r>
          </a:p>
          <a:p>
            <a:r>
              <a:rPr lang="ru-RU" dirty="0" smtClean="0"/>
              <a:t>Экспериментальные данные включают в себя  координаты X, Y и значение энергии E для каждой частицы.</a:t>
            </a:r>
          </a:p>
          <a:p>
            <a:endParaRPr lang="ru-RU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00364" y="214290"/>
            <a:ext cx="5445315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285720" y="3286124"/>
            <a:ext cx="26432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База </a:t>
            </a:r>
            <a:r>
              <a:rPr lang="ru-RU" b="1" dirty="0" err="1" smtClean="0"/>
              <a:t>модельн</a:t>
            </a:r>
            <a:r>
              <a:rPr lang="ru-RU" b="1" dirty="0" smtClean="0"/>
              <a:t>. данных</a:t>
            </a:r>
            <a:r>
              <a:rPr lang="en-US" b="1" dirty="0" smtClean="0"/>
              <a:t>. </a:t>
            </a:r>
          </a:p>
          <a:p>
            <a:r>
              <a:rPr lang="ru-RU" dirty="0" smtClean="0"/>
              <a:t>Модельные данные содержат координаты X, Y, значение энергии E, высоту образования каждой частицы (высоту последнего взаимодействия H), а также число нуклонов первичного ядра A0</a:t>
            </a:r>
            <a:r>
              <a:rPr lang="en-US" dirty="0" smtClean="0"/>
              <a:t>, </a:t>
            </a:r>
            <a:r>
              <a:rPr lang="ru-RU" dirty="0" smtClean="0"/>
              <a:t>энергию первичной частицы </a:t>
            </a:r>
            <a:r>
              <a:rPr lang="en-US" dirty="0" smtClean="0"/>
              <a:t>E0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285728"/>
            <a:ext cx="3143240" cy="1006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28596" y="1285860"/>
            <a:ext cx="3400420" cy="5072098"/>
          </a:xfrm>
        </p:spPr>
        <p:txBody>
          <a:bodyPr>
            <a:normAutofit fontScale="92500"/>
          </a:bodyPr>
          <a:lstStyle/>
          <a:p>
            <a:r>
              <a:rPr lang="ru-RU" sz="1800" dirty="0" smtClean="0"/>
              <a:t>Физическая задача состоит в выделении в семействе отдельных групп частиц, родившихся в результате одного последнего взаимодействия.</a:t>
            </a:r>
          </a:p>
          <a:p>
            <a:r>
              <a:rPr lang="ru-RU" sz="1800" dirty="0" smtClean="0"/>
              <a:t>Для ее решения необходимо подобрать алгоритм</a:t>
            </a:r>
            <a:r>
              <a:rPr lang="en-US" sz="1800" dirty="0" smtClean="0"/>
              <a:t> </a:t>
            </a:r>
            <a:r>
              <a:rPr lang="ru-RU" sz="1800" dirty="0" smtClean="0"/>
              <a:t>кластеризации, который собирает эти частицы в один кластер с наибольшей эффективностью.  </a:t>
            </a:r>
          </a:p>
          <a:p>
            <a:r>
              <a:rPr lang="ru-RU" sz="1800" dirty="0" smtClean="0"/>
              <a:t>Алгоритм выбирается на основе анализа модельных событий, которые достаточно хорошо воспроизводят характеристики экспериментальных событий.</a:t>
            </a:r>
          </a:p>
          <a:p>
            <a:endParaRPr lang="ru-RU" sz="1800" dirty="0"/>
          </a:p>
        </p:txBody>
      </p:sp>
      <p:pic>
        <p:nvPicPr>
          <p:cNvPr id="1026" name="Picture 2" descr="https://sun9-29.userapi.com/impg/cL32nnKeDTBKNeuTxWzI3-8Xb16MwGkQtmWu0Q/bau5JeG66Jc.jpg?size=488x360&amp;quality=96&amp;sign=e9a4e1d542e3a670622daff260b4d194&amp;type=alb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9058" y="857232"/>
            <a:ext cx="4648200" cy="3429001"/>
          </a:xfrm>
          <a:prstGeom prst="rect">
            <a:avLst/>
          </a:prstGeom>
          <a:noFill/>
        </p:spPr>
      </p:pic>
      <p:pic>
        <p:nvPicPr>
          <p:cNvPr id="1028" name="Picture 4" descr="https://sun9-5.userapi.com/impg/uJzOHiIU_dTgVOsUncm1d_CXJnxIGNOxdLbDYQ/HkBKgFV_cJM.jpg?size=488x279&amp;quality=96&amp;sign=9cb92b04bbe18e23cf8c6736378e7f5e&amp;type=album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00496" y="4000504"/>
            <a:ext cx="4648200" cy="2657476"/>
          </a:xfrm>
          <a:prstGeom prst="rect">
            <a:avLst/>
          </a:prstGeom>
          <a:noFill/>
        </p:spPr>
      </p:pic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71435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Постановка задачи.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14282" y="1000108"/>
            <a:ext cx="3857652" cy="5643602"/>
          </a:xfrm>
        </p:spPr>
        <p:txBody>
          <a:bodyPr>
            <a:normAutofit fontScale="92500"/>
          </a:bodyPr>
          <a:lstStyle/>
          <a:p>
            <a:r>
              <a:rPr lang="ru-RU" sz="1800" dirty="0" smtClean="0"/>
              <a:t>В результате процедуры кластеризации появляется возможность изучать частицы, образованные в более раннем поколении.</a:t>
            </a:r>
          </a:p>
          <a:p>
            <a:r>
              <a:rPr lang="ru-RU" sz="1800" dirty="0" smtClean="0"/>
              <a:t>Кластеризация позволяет повысить чувствительность характеристик наблюдаемых семейств к типу первичной частицы (изучать массовый состав ПКЛ). </a:t>
            </a:r>
          </a:p>
          <a:p>
            <a:r>
              <a:rPr lang="ru-RU" sz="1800" dirty="0" smtClean="0"/>
              <a:t>В частности, показать, что число кластеров коррелированно с энергией, а также типом первичной частицы (числом нуклонов). </a:t>
            </a:r>
          </a:p>
          <a:p>
            <a:r>
              <a:rPr lang="ru-RU" sz="1800" dirty="0" smtClean="0"/>
              <a:t>Кроме того, появляются новые возможности для изучения явления </a:t>
            </a:r>
            <a:r>
              <a:rPr lang="ru-RU" sz="1800" i="1" dirty="0" err="1" smtClean="0"/>
              <a:t>выстроенности</a:t>
            </a:r>
            <a:r>
              <a:rPr lang="ru-RU" sz="1800" dirty="0" smtClean="0"/>
              <a:t> наиболее энергичных частиц в семействе (явления </a:t>
            </a:r>
            <a:r>
              <a:rPr lang="ru-RU" sz="1800" dirty="0" err="1" smtClean="0"/>
              <a:t>компланарности</a:t>
            </a:r>
            <a:r>
              <a:rPr lang="ru-RU" sz="1800" dirty="0" smtClean="0"/>
              <a:t>). </a:t>
            </a:r>
          </a:p>
          <a:p>
            <a:endParaRPr lang="ru-RU" sz="1800" dirty="0"/>
          </a:p>
        </p:txBody>
      </p:sp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71435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Актуальность.</a:t>
            </a:r>
            <a:endParaRPr lang="ru-RU" dirty="0"/>
          </a:p>
        </p:txBody>
      </p:sp>
      <p:pic>
        <p:nvPicPr>
          <p:cNvPr id="19457" name="Picture 1" descr="D:\1 Универ\6 курс\ДИПЛОМ\Предзащита\частица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43372" y="1285860"/>
            <a:ext cx="4626494" cy="3981454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>
            <a:normAutofit/>
          </a:bodyPr>
          <a:lstStyle/>
          <a:p>
            <a:r>
              <a:rPr lang="ru-RU" sz="2400" b="1" dirty="0" smtClean="0"/>
              <a:t>Построение выборочных распределений.</a:t>
            </a:r>
            <a:endParaRPr lang="ru-RU" sz="24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28596" y="857232"/>
            <a:ext cx="8229600" cy="5786478"/>
          </a:xfrm>
        </p:spPr>
        <p:txBody>
          <a:bodyPr>
            <a:normAutofit/>
          </a:bodyPr>
          <a:lstStyle/>
          <a:p>
            <a:r>
              <a:rPr lang="ru-RU" sz="1800" dirty="0" smtClean="0"/>
              <a:t>Проведены сопоставление и </a:t>
            </a:r>
            <a:r>
              <a:rPr lang="ru-RU" sz="1800" u="sng" dirty="0" smtClean="0"/>
              <a:t>проверка однородности распределений</a:t>
            </a:r>
            <a:r>
              <a:rPr lang="ru-RU" sz="1800" dirty="0" smtClean="0"/>
              <a:t> физических характеристик экспериментальных и модельных данных, а именно:</a:t>
            </a:r>
          </a:p>
          <a:p>
            <a:pPr marL="540000">
              <a:buFont typeface="Courier New" pitchFamily="49" charset="0"/>
              <a:buChar char="o"/>
            </a:pPr>
            <a:r>
              <a:rPr lang="ru-RU" sz="1800" dirty="0" smtClean="0"/>
              <a:t>Множественности  </a:t>
            </a:r>
            <a:r>
              <a:rPr lang="en-US" sz="1800" dirty="0" smtClean="0"/>
              <a:t>N</a:t>
            </a:r>
            <a:r>
              <a:rPr lang="el-GR" sz="1200" dirty="0" smtClean="0">
                <a:latin typeface="Calibri"/>
                <a:cs typeface="Calibri"/>
              </a:rPr>
              <a:t>ϒ</a:t>
            </a:r>
            <a:r>
              <a:rPr lang="en-US" sz="1200" dirty="0" smtClean="0">
                <a:latin typeface="Calibri"/>
                <a:cs typeface="Calibri"/>
              </a:rPr>
              <a:t> </a:t>
            </a:r>
            <a:r>
              <a:rPr lang="en-US" sz="1800" dirty="0" smtClean="0"/>
              <a:t>= k(</a:t>
            </a:r>
            <a:r>
              <a:rPr lang="ru-RU" sz="1800" dirty="0" smtClean="0"/>
              <a:t>число частиц в семействе</a:t>
            </a:r>
            <a:r>
              <a:rPr lang="en-US" sz="1800" dirty="0" smtClean="0"/>
              <a:t>)</a:t>
            </a:r>
            <a:endParaRPr lang="ru-RU" sz="1800" dirty="0" smtClean="0"/>
          </a:p>
          <a:p>
            <a:pPr marL="540000">
              <a:buFont typeface="Courier New" pitchFamily="49" charset="0"/>
              <a:buChar char="o"/>
            </a:pPr>
            <a:r>
              <a:rPr lang="ru-RU" sz="1800" dirty="0" smtClean="0"/>
              <a:t>Энергии частиц  </a:t>
            </a:r>
            <a:r>
              <a:rPr lang="en-US" sz="1800" dirty="0" err="1" smtClean="0"/>
              <a:t>E</a:t>
            </a:r>
            <a:r>
              <a:rPr lang="en-US" sz="1600" dirty="0" err="1" smtClean="0"/>
              <a:t>j</a:t>
            </a:r>
            <a:endParaRPr lang="ru-RU" sz="1800" dirty="0" smtClean="0"/>
          </a:p>
          <a:p>
            <a:pPr marL="540000">
              <a:buFont typeface="Courier New" pitchFamily="49" charset="0"/>
              <a:buChar char="o"/>
            </a:pPr>
            <a:r>
              <a:rPr lang="ru-RU" sz="1800" dirty="0" smtClean="0"/>
              <a:t>Радиусов (евклидово расстояние частицы от энергетического центра тяжести) частиц</a:t>
            </a:r>
            <a:r>
              <a:rPr lang="en-US" sz="1800" dirty="0" smtClean="0"/>
              <a:t>   </a:t>
            </a:r>
            <a:r>
              <a:rPr lang="en-US" sz="1800" dirty="0" err="1" smtClean="0"/>
              <a:t>R</a:t>
            </a:r>
            <a:r>
              <a:rPr lang="en-US" sz="1600" dirty="0" err="1" smtClean="0"/>
              <a:t>j</a:t>
            </a:r>
            <a:endParaRPr lang="ru-RU" sz="1800" dirty="0" smtClean="0"/>
          </a:p>
          <a:p>
            <a:pPr marL="540000">
              <a:buFont typeface="Courier New" pitchFamily="49" charset="0"/>
              <a:buChar char="o"/>
            </a:pPr>
            <a:r>
              <a:rPr lang="ru-RU" sz="1800" dirty="0" smtClean="0"/>
              <a:t>Произведений энергий на радиусы частицы </a:t>
            </a:r>
            <a:r>
              <a:rPr lang="en-US" sz="1800" dirty="0" err="1" smtClean="0"/>
              <a:t>E</a:t>
            </a:r>
            <a:r>
              <a:rPr lang="en-US" sz="1600" dirty="0" err="1" smtClean="0"/>
              <a:t>j</a:t>
            </a:r>
            <a:r>
              <a:rPr lang="en-US" sz="1800" dirty="0" err="1" smtClean="0"/>
              <a:t>R</a:t>
            </a:r>
            <a:r>
              <a:rPr lang="en-US" sz="1600" dirty="0" err="1" smtClean="0"/>
              <a:t>j</a:t>
            </a:r>
            <a:endParaRPr lang="ru-RU" sz="1800" dirty="0" smtClean="0"/>
          </a:p>
          <a:p>
            <a:pPr marL="540000">
              <a:buFont typeface="Courier New" pitchFamily="49" charset="0"/>
              <a:buChar char="o"/>
            </a:pPr>
            <a:r>
              <a:rPr lang="ru-RU" sz="1800" dirty="0" smtClean="0"/>
              <a:t>Суммарной энергии семейства</a:t>
            </a:r>
          </a:p>
          <a:p>
            <a:pPr marL="540000">
              <a:buFont typeface="Courier New" pitchFamily="49" charset="0"/>
              <a:buChar char="o"/>
            </a:pPr>
            <a:endParaRPr lang="ru-RU" sz="1800" dirty="0" smtClean="0"/>
          </a:p>
          <a:p>
            <a:pPr marL="540000">
              <a:buFont typeface="Courier New" pitchFamily="49" charset="0"/>
              <a:buChar char="o"/>
            </a:pPr>
            <a:endParaRPr lang="ru-RU" sz="1800" dirty="0" smtClean="0"/>
          </a:p>
          <a:p>
            <a:pPr marL="540000">
              <a:buFont typeface="Courier New" pitchFamily="49" charset="0"/>
              <a:buChar char="o"/>
            </a:pPr>
            <a:r>
              <a:rPr lang="ru-RU" sz="1800" dirty="0" smtClean="0"/>
              <a:t>Среднего радиуса семейства</a:t>
            </a:r>
          </a:p>
          <a:p>
            <a:pPr marL="540000">
              <a:buFont typeface="Courier New" pitchFamily="49" charset="0"/>
              <a:buChar char="o"/>
            </a:pPr>
            <a:endParaRPr lang="ru-RU" sz="1800" dirty="0" smtClean="0"/>
          </a:p>
          <a:p>
            <a:pPr marL="540000">
              <a:buFont typeface="Courier New" pitchFamily="49" charset="0"/>
              <a:buChar char="o"/>
            </a:pPr>
            <a:endParaRPr lang="ru-RU" sz="1800" dirty="0" smtClean="0"/>
          </a:p>
          <a:p>
            <a:pPr marL="540000">
              <a:buFont typeface="Courier New" pitchFamily="49" charset="0"/>
              <a:buChar char="o"/>
            </a:pPr>
            <a:r>
              <a:rPr lang="ru-RU" sz="1800" dirty="0" smtClean="0"/>
              <a:t>Среднего произведение радиуса на энергию в семействе</a:t>
            </a:r>
          </a:p>
          <a:p>
            <a:pPr marL="540000">
              <a:buFont typeface="Courier New" pitchFamily="49" charset="0"/>
              <a:buChar char="o"/>
            </a:pPr>
            <a:endParaRPr lang="ru-RU" sz="1800" dirty="0" smtClean="0"/>
          </a:p>
          <a:p>
            <a:pPr marL="540000">
              <a:buFont typeface="Courier New" pitchFamily="49" charset="0"/>
              <a:buChar char="o"/>
            </a:pPr>
            <a:endParaRPr lang="ru-RU" sz="1800" dirty="0" smtClean="0"/>
          </a:p>
        </p:txBody>
      </p:sp>
      <p:graphicFrame>
        <p:nvGraphicFramePr>
          <p:cNvPr id="14" name="Объект 13"/>
          <p:cNvGraphicFramePr>
            <a:graphicFrameLocks noChangeAspect="1"/>
          </p:cNvGraphicFramePr>
          <p:nvPr/>
        </p:nvGraphicFramePr>
        <p:xfrm>
          <a:off x="2786050" y="3786190"/>
          <a:ext cx="1814513" cy="417513"/>
        </p:xfrm>
        <a:graphic>
          <a:graphicData uri="http://schemas.openxmlformats.org/presentationml/2006/ole">
            <p:oleObj spid="_x0000_s17411" name="Формула" r:id="rId3" imgW="1104840" imgH="253800" progId="Equation.3">
              <p:embed/>
            </p:oleObj>
          </a:graphicData>
        </a:graphic>
      </p:graphicFrame>
      <p:graphicFrame>
        <p:nvGraphicFramePr>
          <p:cNvPr id="15" name="Объект 14"/>
          <p:cNvGraphicFramePr>
            <a:graphicFrameLocks noChangeAspect="1"/>
          </p:cNvGraphicFramePr>
          <p:nvPr/>
        </p:nvGraphicFramePr>
        <p:xfrm>
          <a:off x="4100513" y="4429125"/>
          <a:ext cx="1300162" cy="706438"/>
        </p:xfrm>
        <a:graphic>
          <a:graphicData uri="http://schemas.openxmlformats.org/presentationml/2006/ole">
            <p:oleObj spid="_x0000_s17412" name="Формула" r:id="rId4" imgW="723600" imgH="393480" progId="Equation.3">
              <p:embed/>
            </p:oleObj>
          </a:graphicData>
        </a:graphic>
      </p:graphicFrame>
      <p:graphicFrame>
        <p:nvGraphicFramePr>
          <p:cNvPr id="17413" name="Object 5"/>
          <p:cNvGraphicFramePr>
            <a:graphicFrameLocks noChangeAspect="1"/>
          </p:cNvGraphicFramePr>
          <p:nvPr/>
        </p:nvGraphicFramePr>
        <p:xfrm>
          <a:off x="6786578" y="5429264"/>
          <a:ext cx="1801813" cy="706438"/>
        </p:xfrm>
        <a:graphic>
          <a:graphicData uri="http://schemas.openxmlformats.org/presentationml/2006/ole">
            <p:oleObj spid="_x0000_s17413" name="Формула" r:id="rId5" imgW="1002960" imgH="39348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6908"/>
          </a:xfrm>
        </p:spPr>
        <p:txBody>
          <a:bodyPr>
            <a:normAutofit fontScale="90000"/>
          </a:bodyPr>
          <a:lstStyle/>
          <a:p>
            <a:r>
              <a:rPr lang="ru-RU" sz="2400" b="1" dirty="0" smtClean="0"/>
              <a:t>Сопоставление экспериментальных и модельных распределений.</a:t>
            </a:r>
            <a:endParaRPr lang="ru-RU" sz="24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28596" y="1428736"/>
            <a:ext cx="8229600" cy="5043510"/>
          </a:xfrm>
        </p:spPr>
        <p:txBody>
          <a:bodyPr>
            <a:normAutofit lnSpcReduction="10000"/>
          </a:bodyPr>
          <a:lstStyle/>
          <a:p>
            <a:r>
              <a:rPr lang="ru-RU" sz="2000" dirty="0" smtClean="0"/>
              <a:t>Экспериментальные и модельные семейства разбиваются на группы в соответствии со значениями их суммарной энергии</a:t>
            </a:r>
            <a:br>
              <a:rPr lang="ru-RU" sz="2000" dirty="0" smtClean="0"/>
            </a:b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 smtClean="0"/>
              <a:t> по интервалам: </a:t>
            </a:r>
          </a:p>
          <a:p>
            <a:pPr>
              <a:buNone/>
            </a:pPr>
            <a:r>
              <a:rPr lang="ru-RU" sz="2000" dirty="0" smtClean="0"/>
              <a:t>          100-200, 200-400, 400-700, &gt;700, &gt;100, 100-700.</a:t>
            </a:r>
          </a:p>
          <a:p>
            <a:r>
              <a:rPr lang="ru-RU" sz="2000" dirty="0" smtClean="0"/>
              <a:t>Однородность распределений физических характеристик экспериментальных и модельных данных в интервалах исследовалась с помощью критериев:</a:t>
            </a:r>
          </a:p>
          <a:p>
            <a:pPr lvl="1">
              <a:buFont typeface="Courier New" pitchFamily="49" charset="0"/>
              <a:buChar char="o"/>
            </a:pPr>
            <a:r>
              <a:rPr lang="ru-RU" sz="2000" u="sng" dirty="0" smtClean="0"/>
              <a:t>Колмогорова-Смирнова</a:t>
            </a:r>
            <a:r>
              <a:rPr lang="ru-RU" sz="2000" dirty="0" smtClean="0"/>
              <a:t> (совпадение функций распределения)</a:t>
            </a:r>
          </a:p>
          <a:p>
            <a:pPr lvl="1">
              <a:buFont typeface="Courier New" pitchFamily="49" charset="0"/>
              <a:buChar char="o"/>
            </a:pPr>
            <a:r>
              <a:rPr lang="ru-RU" sz="2000" u="sng" dirty="0" smtClean="0"/>
              <a:t>Манна-Уитни</a:t>
            </a:r>
            <a:r>
              <a:rPr lang="ru-RU" sz="2000" dirty="0" smtClean="0"/>
              <a:t> (совпадение функций распределения)</a:t>
            </a:r>
          </a:p>
          <a:p>
            <a:pPr lvl="1">
              <a:buFont typeface="Courier New" pitchFamily="49" charset="0"/>
              <a:buChar char="o"/>
            </a:pPr>
            <a:r>
              <a:rPr lang="ru-RU" sz="2000" u="sng" dirty="0" smtClean="0"/>
              <a:t>Стьюдента модификации Уэлча </a:t>
            </a:r>
            <a:r>
              <a:rPr lang="ru-RU" sz="2000" dirty="0" smtClean="0"/>
              <a:t>(равенство средних)</a:t>
            </a:r>
          </a:p>
          <a:p>
            <a:pPr lvl="1">
              <a:buFont typeface="Courier New" pitchFamily="49" charset="0"/>
              <a:buChar char="o"/>
            </a:pPr>
            <a:r>
              <a:rPr lang="ru-RU" sz="2000" u="sng" dirty="0" err="1" smtClean="0"/>
              <a:t>Левене</a:t>
            </a:r>
            <a:r>
              <a:rPr lang="ru-RU" sz="2000" dirty="0" smtClean="0"/>
              <a:t> (равенство дисперсий)</a:t>
            </a:r>
          </a:p>
          <a:p>
            <a:r>
              <a:rPr lang="ru-RU" sz="2000" dirty="0" smtClean="0"/>
              <a:t>Для каждого распределения и каждого интервала были найдены значения моментов и энтропий.</a:t>
            </a:r>
          </a:p>
        </p:txBody>
      </p:sp>
      <p:graphicFrame>
        <p:nvGraphicFramePr>
          <p:cNvPr id="16385" name="Object 1"/>
          <p:cNvGraphicFramePr>
            <a:graphicFrameLocks noChangeAspect="1"/>
          </p:cNvGraphicFramePr>
          <p:nvPr/>
        </p:nvGraphicFramePr>
        <p:xfrm>
          <a:off x="3929058" y="2071678"/>
          <a:ext cx="1814513" cy="417513"/>
        </p:xfrm>
        <a:graphic>
          <a:graphicData uri="http://schemas.openxmlformats.org/presentationml/2006/ole">
            <p:oleObj spid="_x0000_s16385" name="Формула" r:id="rId4" imgW="1104840" imgH="2538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25594</TotalTime>
  <Words>1489</Words>
  <Application>Microsoft Office PowerPoint</Application>
  <PresentationFormat>Экран (4:3)</PresentationFormat>
  <Paragraphs>225</Paragraphs>
  <Slides>30</Slides>
  <Notes>16</Notes>
  <HiddenSlides>9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2" baseType="lpstr">
      <vt:lpstr>Тема Office</vt:lpstr>
      <vt:lpstr>Формула</vt:lpstr>
      <vt:lpstr>М. С. Изофатова Исследование эффективности различных кластерных методов для анализа структуры гамма-адронных семейств.</vt:lpstr>
      <vt:lpstr>Цель работы.</vt:lpstr>
      <vt:lpstr>Эксперимент «Памир»</vt:lpstr>
      <vt:lpstr>Слайд 4</vt:lpstr>
      <vt:lpstr>Слайд 5</vt:lpstr>
      <vt:lpstr>Постановка задачи.</vt:lpstr>
      <vt:lpstr>Актуальность.</vt:lpstr>
      <vt:lpstr>Построение выборочных распределений.</vt:lpstr>
      <vt:lpstr>Сопоставление экспериментальных и модельных распределений.</vt:lpstr>
      <vt:lpstr>Выводы по однородности.</vt:lpstr>
      <vt:lpstr>Алгоритмы кластеризации</vt:lpstr>
      <vt:lpstr>Слайд 12</vt:lpstr>
      <vt:lpstr>Критерий остановки (граничное расстояние).</vt:lpstr>
      <vt:lpstr>DBSCAN</vt:lpstr>
      <vt:lpstr>Памир</vt:lpstr>
      <vt:lpstr>Слайд 16</vt:lpstr>
      <vt:lpstr>Коэффициенты качества кластеризации модельных гамма-семейств.</vt:lpstr>
      <vt:lpstr>Коэффициенты качества кластеризации модельных гамма-семейств.</vt:lpstr>
      <vt:lpstr>Выбор значения параметра кластеризации.</vt:lpstr>
      <vt:lpstr>Сравнение алгоритмов по метрике M.</vt:lpstr>
      <vt:lpstr>Отношение числа пар, попавших в один кластер к общему числу пар.</vt:lpstr>
      <vt:lpstr>Отношение числа пар, попавших в один кластер к общему числу пар с учетом случайности.</vt:lpstr>
      <vt:lpstr>Корреляции между числом кластеров и числом последних взаимодействий (высот). </vt:lpstr>
      <vt:lpstr>Корреляции между числом кластеров и числом последних взаимодействий. </vt:lpstr>
      <vt:lpstr>Слайд 25</vt:lpstr>
      <vt:lpstr>Применение кластеризации к экспериментальным данным. </vt:lpstr>
      <vt:lpstr>Применение кластеризации к экспериментальным данным. </vt:lpstr>
      <vt:lpstr>Выводы.</vt:lpstr>
      <vt:lpstr>Список литературы</vt:lpstr>
      <vt:lpstr>Полезные ссылки.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Первоначальный анализ кластерной структуры экспериментальных и искусственных гамма-адронных семейств</dc:title>
  <dc:creator>Маша</dc:creator>
  <cp:lastModifiedBy>Маша</cp:lastModifiedBy>
  <cp:revision>115</cp:revision>
  <dcterms:created xsi:type="dcterms:W3CDTF">2021-04-19T11:20:13Z</dcterms:created>
  <dcterms:modified xsi:type="dcterms:W3CDTF">2022-05-31T16:43:40Z</dcterms:modified>
</cp:coreProperties>
</file>